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62"/>
  </p:notesMasterIdLst>
  <p:handoutMasterIdLst>
    <p:handoutMasterId r:id="rId63"/>
  </p:handoutMasterIdLst>
  <p:sldIdLst>
    <p:sldId id="256" r:id="rId2"/>
    <p:sldId id="323" r:id="rId3"/>
    <p:sldId id="319" r:id="rId4"/>
    <p:sldId id="365" r:id="rId5"/>
    <p:sldId id="262" r:id="rId6"/>
    <p:sldId id="434" r:id="rId7"/>
    <p:sldId id="263" r:id="rId8"/>
    <p:sldId id="264" r:id="rId9"/>
    <p:sldId id="266" r:id="rId10"/>
    <p:sldId id="267" r:id="rId11"/>
    <p:sldId id="269" r:id="rId12"/>
    <p:sldId id="270" r:id="rId13"/>
    <p:sldId id="272" r:id="rId14"/>
    <p:sldId id="273" r:id="rId15"/>
    <p:sldId id="274" r:id="rId16"/>
    <p:sldId id="275" r:id="rId17"/>
    <p:sldId id="276" r:id="rId18"/>
    <p:sldId id="277" r:id="rId19"/>
    <p:sldId id="278" r:id="rId20"/>
    <p:sldId id="279" r:id="rId21"/>
    <p:sldId id="281" r:id="rId22"/>
    <p:sldId id="433" r:id="rId23"/>
    <p:sldId id="283" r:id="rId24"/>
    <p:sldId id="284" r:id="rId25"/>
    <p:sldId id="285" r:id="rId26"/>
    <p:sldId id="287" r:id="rId27"/>
    <p:sldId id="288" r:id="rId28"/>
    <p:sldId id="412" r:id="rId29"/>
    <p:sldId id="422" r:id="rId30"/>
    <p:sldId id="432" r:id="rId31"/>
    <p:sldId id="413" r:id="rId32"/>
    <p:sldId id="461" r:id="rId33"/>
    <p:sldId id="462" r:id="rId34"/>
    <p:sldId id="428" r:id="rId35"/>
    <p:sldId id="414" r:id="rId36"/>
    <p:sldId id="417" r:id="rId37"/>
    <p:sldId id="415" r:id="rId38"/>
    <p:sldId id="418" r:id="rId39"/>
    <p:sldId id="419" r:id="rId40"/>
    <p:sldId id="429" r:id="rId41"/>
    <p:sldId id="423" r:id="rId42"/>
    <p:sldId id="411" r:id="rId43"/>
    <p:sldId id="371" r:id="rId44"/>
    <p:sldId id="305" r:id="rId45"/>
    <p:sldId id="322" r:id="rId46"/>
    <p:sldId id="321" r:id="rId47"/>
    <p:sldId id="309" r:id="rId48"/>
    <p:sldId id="399" r:id="rId49"/>
    <p:sldId id="310" r:id="rId50"/>
    <p:sldId id="401" r:id="rId51"/>
    <p:sldId id="460" r:id="rId52"/>
    <p:sldId id="404" r:id="rId53"/>
    <p:sldId id="403" r:id="rId54"/>
    <p:sldId id="407" r:id="rId55"/>
    <p:sldId id="408" r:id="rId56"/>
    <p:sldId id="409" r:id="rId57"/>
    <p:sldId id="427" r:id="rId58"/>
    <p:sldId id="426" r:id="rId59"/>
    <p:sldId id="355" r:id="rId60"/>
    <p:sldId id="282" r:id="rId61"/>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73" autoAdjust="0"/>
    <p:restoredTop sz="45172" autoAdjust="0"/>
  </p:normalViewPr>
  <p:slideViewPr>
    <p:cSldViewPr>
      <p:cViewPr varScale="1">
        <p:scale>
          <a:sx n="41" d="100"/>
          <a:sy n="41" d="100"/>
        </p:scale>
        <p:origin x="3168"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7" d="100"/>
          <a:sy n="67" d="100"/>
        </p:scale>
        <p:origin x="3976" y="19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3076363" cy="51132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4021294" y="1"/>
            <a:ext cx="3076363" cy="511322"/>
          </a:xfrm>
          <a:prstGeom prst="rect">
            <a:avLst/>
          </a:prstGeom>
        </p:spPr>
        <p:txBody>
          <a:bodyPr vert="horz" lIns="91440" tIns="45720" rIns="91440" bIns="45720" rtlCol="0"/>
          <a:lstStyle>
            <a:lvl1pPr algn="r">
              <a:defRPr sz="1200"/>
            </a:lvl1pPr>
          </a:lstStyle>
          <a:p>
            <a:fld id="{7A7EFF05-E6A4-4CF0-A308-F21A31318F1E}" type="datetimeFigureOut">
              <a:rPr lang="nl-NL" smtClean="0"/>
              <a:t>20-10-2019</a:t>
            </a:fld>
            <a:endParaRPr lang="nl-NL"/>
          </a:p>
        </p:txBody>
      </p:sp>
      <p:sp>
        <p:nvSpPr>
          <p:cNvPr id="4" name="Tijdelijke aanduiding voor voettekst 3"/>
          <p:cNvSpPr>
            <a:spLocks noGrp="1"/>
          </p:cNvSpPr>
          <p:nvPr>
            <p:ph type="ftr" sz="quarter" idx="2"/>
          </p:nvPr>
        </p:nvSpPr>
        <p:spPr>
          <a:xfrm>
            <a:off x="0" y="9721658"/>
            <a:ext cx="3076363" cy="511321"/>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4021294" y="9721658"/>
            <a:ext cx="3076363" cy="511321"/>
          </a:xfrm>
          <a:prstGeom prst="rect">
            <a:avLst/>
          </a:prstGeom>
        </p:spPr>
        <p:txBody>
          <a:bodyPr vert="horz" lIns="91440" tIns="45720" rIns="91440" bIns="45720" rtlCol="0" anchor="b"/>
          <a:lstStyle>
            <a:lvl1pPr algn="r">
              <a:defRPr sz="1200"/>
            </a:lvl1pPr>
          </a:lstStyle>
          <a:p>
            <a:fld id="{0DEB7D2C-88A3-45DA-8859-6780409936C7}" type="slidenum">
              <a:rPr lang="nl-NL" smtClean="0"/>
              <a:t>‹nr.›</a:t>
            </a:fld>
            <a:endParaRPr lang="nl-NL"/>
          </a:p>
        </p:txBody>
      </p:sp>
    </p:spTree>
    <p:extLst>
      <p:ext uri="{BB962C8B-B14F-4D97-AF65-F5344CB8AC3E}">
        <p14:creationId xmlns:p14="http://schemas.microsoft.com/office/powerpoint/2010/main" val="3444486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6363" cy="511731"/>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021294" y="0"/>
            <a:ext cx="3076363" cy="511731"/>
          </a:xfrm>
          <a:prstGeom prst="rect">
            <a:avLst/>
          </a:prstGeom>
        </p:spPr>
        <p:txBody>
          <a:bodyPr vert="horz" lIns="91440" tIns="45720" rIns="91440" bIns="45720" rtlCol="0"/>
          <a:lstStyle>
            <a:lvl1pPr algn="r">
              <a:defRPr sz="1200"/>
            </a:lvl1pPr>
          </a:lstStyle>
          <a:p>
            <a:fld id="{96946691-CE01-46D5-AE00-BCA4D1345CC4}" type="datetimeFigureOut">
              <a:rPr lang="nl-NL" smtClean="0"/>
              <a:t>20-10-2019</a:t>
            </a:fld>
            <a:endParaRPr lang="nl-NL"/>
          </a:p>
        </p:txBody>
      </p:sp>
      <p:sp>
        <p:nvSpPr>
          <p:cNvPr id="4" name="Tijdelijke aanduiding voor dia-afbeelding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09930" y="4861441"/>
            <a:ext cx="5679440" cy="4605576"/>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1106"/>
            <a:ext cx="3076363" cy="51173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021294" y="9721106"/>
            <a:ext cx="3076363" cy="511731"/>
          </a:xfrm>
          <a:prstGeom prst="rect">
            <a:avLst/>
          </a:prstGeom>
        </p:spPr>
        <p:txBody>
          <a:bodyPr vert="horz" lIns="91440" tIns="45720" rIns="91440" bIns="45720" rtlCol="0" anchor="b"/>
          <a:lstStyle>
            <a:lvl1pPr algn="r">
              <a:defRPr sz="1200"/>
            </a:lvl1pPr>
          </a:lstStyle>
          <a:p>
            <a:fld id="{C467F9D7-B51A-407C-B3A4-E9EFF702DBBC}" type="slidenum">
              <a:rPr lang="nl-NL" smtClean="0"/>
              <a:t>‹nr.›</a:t>
            </a:fld>
            <a:endParaRPr lang="nl-NL"/>
          </a:p>
        </p:txBody>
      </p:sp>
    </p:spTree>
    <p:extLst>
      <p:ext uri="{BB962C8B-B14F-4D97-AF65-F5344CB8AC3E}">
        <p14:creationId xmlns:p14="http://schemas.microsoft.com/office/powerpoint/2010/main" val="74518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nl.linkedin.com/in/marcovandorp"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www.linde-gas.nl/nl/news_and_media/linde_social_media/index.html" TargetMode="External"/><Relationship Id="rId4" Type="http://schemas.openxmlformats.org/officeDocument/2006/relationships/hyperlink" Target="http://www.linde-gas.nl/nl/index.html"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youtube.com/watch?v=oeyj3vp1DMQ"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vimeo.com/91517817"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nl.linkedin.com/in/gernijkamp"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www.werktrends.nl/" TargetMode="External"/><Relationship Id="rId4" Type="http://schemas.openxmlformats.org/officeDocument/2006/relationships/hyperlink" Target="http://www.ricoh-open.nl/"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a:ln>
            <a:noFill/>
          </a:ln>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1</a:t>
            </a:fld>
            <a:endParaRPr lang="nl-NL"/>
          </a:p>
        </p:txBody>
      </p:sp>
    </p:spTree>
    <p:extLst>
      <p:ext uri="{BB962C8B-B14F-4D97-AF65-F5344CB8AC3E}">
        <p14:creationId xmlns:p14="http://schemas.microsoft.com/office/powerpoint/2010/main" val="3538008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“We zijn nu al een tijdje aan het </a:t>
            </a:r>
            <a:r>
              <a:rPr lang="nl-NL" dirty="0" err="1"/>
              <a:t>bloggen</a:t>
            </a:r>
            <a:r>
              <a:rPr lang="nl-NL" dirty="0"/>
              <a:t> Edwin, en wat me opvalt is dat de meest gelezen blog gaat over de vraag ‘wat kost een bedrijfspand’”. Björn Bouwmeester is erg trots op zijn werkgever </a:t>
            </a:r>
            <a:r>
              <a:rPr lang="nl-NL" dirty="0" err="1"/>
              <a:t>Heembouw</a:t>
            </a:r>
            <a:r>
              <a:rPr lang="nl-NL" dirty="0"/>
              <a:t>, en op de manier waarop het bedrijf de markt benadert. Hij mag ook trots zijn: </a:t>
            </a:r>
            <a:r>
              <a:rPr lang="nl-NL" dirty="0" err="1"/>
              <a:t>Heembouw</a:t>
            </a:r>
            <a:r>
              <a:rPr lang="nl-NL" dirty="0"/>
              <a:t> heeft de eerste ‘Industrial </a:t>
            </a:r>
            <a:r>
              <a:rPr lang="nl-NL" dirty="0" err="1"/>
              <a:t>Social</a:t>
            </a:r>
            <a:r>
              <a:rPr lang="nl-NL" dirty="0"/>
              <a:t> Media Award’ van Nederland gewonnen. En terecht, zo merkte ik later: het enthousiasme voor de mogelijkheden van </a:t>
            </a:r>
            <a:r>
              <a:rPr lang="nl-NL" dirty="0" err="1"/>
              <a:t>social</a:t>
            </a:r>
            <a:r>
              <a:rPr lang="nl-NL" dirty="0"/>
              <a:t> media en internet is binnen het bedrijf groot, en voor transparantie is men niet bang. Zelfs niet voor een artikel dat gaat over het berekenen van de prijs van een bedrijfspand, wat nota bene de meeste lezers heeft getrokken. Dat doet me denken aan een betoog van Marcus </a:t>
            </a:r>
            <a:r>
              <a:rPr lang="nl-NL" dirty="0" err="1"/>
              <a:t>Sheridan</a:t>
            </a:r>
            <a:r>
              <a:rPr lang="nl-NL" dirty="0"/>
              <a:t>, die dezelfde ervaring had met zwembaden.</a:t>
            </a:r>
          </a:p>
          <a:p>
            <a:endParaRPr lang="nl-NL" dirty="0"/>
          </a:p>
          <a:p>
            <a:r>
              <a:rPr lang="nl-NL" dirty="0"/>
              <a:t>Mijn content-held Marcus </a:t>
            </a:r>
            <a:r>
              <a:rPr lang="nl-NL" dirty="0" err="1"/>
              <a:t>Sheridan</a:t>
            </a:r>
            <a:r>
              <a:rPr lang="nl-NL" dirty="0"/>
              <a:t> had precies dezelfde ervaring als </a:t>
            </a:r>
            <a:r>
              <a:rPr lang="nl-NL" dirty="0" err="1"/>
              <a:t>Heembouw</a:t>
            </a:r>
            <a:r>
              <a:rPr lang="nl-NL" dirty="0"/>
              <a:t>: zijn blog over ‘wat kost een zwembad’ trok de meeste lezers van al zijn blogs, hij heeft zelfs kunnen berekenen dat dat artikel hem $4 </a:t>
            </a:r>
            <a:r>
              <a:rPr lang="nl-NL" dirty="0" err="1"/>
              <a:t>mln</a:t>
            </a:r>
            <a:r>
              <a:rPr lang="nl-NL" dirty="0"/>
              <a:t> aan omzet heeft opgeleverd. Marcus pleit er dan ook vurig voor (klik hier, kippenvelgarantie) dat bedrijven -ook B2B- op hun website laten zien wat iets kost: “</a:t>
            </a:r>
            <a:r>
              <a:rPr lang="nl-NL" dirty="0" err="1"/>
              <a:t>Within</a:t>
            </a:r>
            <a:r>
              <a:rPr lang="nl-NL" dirty="0"/>
              <a:t> five minutes </a:t>
            </a:r>
            <a:r>
              <a:rPr lang="nl-NL" dirty="0" err="1"/>
              <a:t>they</a:t>
            </a:r>
            <a:r>
              <a:rPr lang="nl-NL" dirty="0"/>
              <a:t> </a:t>
            </a:r>
            <a:r>
              <a:rPr lang="nl-NL" dirty="0" err="1"/>
              <a:t>will</a:t>
            </a:r>
            <a:r>
              <a:rPr lang="nl-NL" dirty="0"/>
              <a:t> </a:t>
            </a:r>
            <a:r>
              <a:rPr lang="nl-NL" dirty="0" err="1"/>
              <a:t>ask</a:t>
            </a:r>
            <a:r>
              <a:rPr lang="nl-NL" dirty="0"/>
              <a:t> </a:t>
            </a:r>
            <a:r>
              <a:rPr lang="nl-NL" dirty="0" err="1"/>
              <a:t>you</a:t>
            </a:r>
            <a:r>
              <a:rPr lang="nl-NL" dirty="0"/>
              <a:t>: ‘</a:t>
            </a:r>
            <a:r>
              <a:rPr lang="nl-NL" dirty="0" err="1"/>
              <a:t>how</a:t>
            </a:r>
            <a:r>
              <a:rPr lang="nl-NL" dirty="0"/>
              <a:t> </a:t>
            </a:r>
            <a:r>
              <a:rPr lang="nl-NL" dirty="0" err="1"/>
              <a:t>much</a:t>
            </a:r>
            <a:r>
              <a:rPr lang="nl-NL" dirty="0"/>
              <a:t> does </a:t>
            </a:r>
            <a:r>
              <a:rPr lang="nl-NL" dirty="0" err="1"/>
              <a:t>it</a:t>
            </a:r>
            <a:r>
              <a:rPr lang="nl-NL" dirty="0"/>
              <a:t> </a:t>
            </a:r>
            <a:r>
              <a:rPr lang="nl-NL" dirty="0" err="1"/>
              <a:t>cost</a:t>
            </a:r>
            <a:r>
              <a:rPr lang="nl-NL" dirty="0"/>
              <a:t>’”. Of op zijn minst hoe je iets berekent, net als </a:t>
            </a:r>
            <a:r>
              <a:rPr lang="nl-NL" dirty="0" err="1"/>
              <a:t>Heembouw</a:t>
            </a:r>
            <a:r>
              <a:rPr lang="nl-NL" dirty="0"/>
              <a:t> doet in zijn blog over de kostprijs van een bedrijfspand.</a:t>
            </a:r>
          </a:p>
          <a:p>
            <a:r>
              <a:rPr lang="nl-NL" dirty="0"/>
              <a:t>Natuurlijk kan </a:t>
            </a:r>
            <a:r>
              <a:rPr lang="nl-NL" dirty="0" err="1"/>
              <a:t>Heembouw</a:t>
            </a:r>
            <a:r>
              <a:rPr lang="nl-NL" dirty="0"/>
              <a:t> op zijn blog niet zeggen “een bedrijfspand kost 2 miljoen euro”, dat hangt van teveel variabelen af. Maar dat maakt volgens Marcus </a:t>
            </a:r>
            <a:r>
              <a:rPr lang="nl-NL" dirty="0" err="1"/>
              <a:t>Sheridan</a:t>
            </a:r>
            <a:r>
              <a:rPr lang="nl-NL" dirty="0"/>
              <a:t> ook niet uit “Google </a:t>
            </a:r>
            <a:r>
              <a:rPr lang="nl-NL" dirty="0" err="1"/>
              <a:t>doesn’t</a:t>
            </a:r>
            <a:r>
              <a:rPr lang="nl-NL" dirty="0"/>
              <a:t> want </a:t>
            </a:r>
            <a:r>
              <a:rPr lang="nl-NL" dirty="0" err="1"/>
              <a:t>you</a:t>
            </a:r>
            <a:r>
              <a:rPr lang="nl-NL" dirty="0"/>
              <a:t> </a:t>
            </a:r>
            <a:r>
              <a:rPr lang="nl-NL" dirty="0" err="1"/>
              <a:t>to</a:t>
            </a:r>
            <a:r>
              <a:rPr lang="nl-NL" dirty="0"/>
              <a:t> </a:t>
            </a:r>
            <a:r>
              <a:rPr lang="nl-NL" dirty="0" err="1"/>
              <a:t>answer</a:t>
            </a:r>
            <a:r>
              <a:rPr lang="nl-NL" dirty="0"/>
              <a:t> the question, Google wants </a:t>
            </a:r>
            <a:r>
              <a:rPr lang="nl-NL" dirty="0" err="1"/>
              <a:t>you</a:t>
            </a:r>
            <a:r>
              <a:rPr lang="nl-NL" dirty="0"/>
              <a:t> </a:t>
            </a:r>
            <a:r>
              <a:rPr lang="nl-NL" dirty="0" err="1"/>
              <a:t>to</a:t>
            </a:r>
            <a:r>
              <a:rPr lang="nl-NL" dirty="0"/>
              <a:t> </a:t>
            </a:r>
            <a:r>
              <a:rPr lang="nl-NL" dirty="0" err="1"/>
              <a:t>address</a:t>
            </a:r>
            <a:r>
              <a:rPr lang="nl-NL" dirty="0"/>
              <a:t> the question”. Zoekmachines kunnen immers niet zien of je de vraag over de prijs beantwoordt, alleen dat je hem bespreekt. En bij </a:t>
            </a:r>
            <a:r>
              <a:rPr lang="nl-NL" dirty="0" err="1"/>
              <a:t>Heembouw</a:t>
            </a:r>
            <a:r>
              <a:rPr lang="nl-NL" dirty="0"/>
              <a:t> zijn ze niet bang voor die prijs-angst (“de concurrent leest mee”) en zien ze de voordelen van transparantie. Letterlijk: de statistieken bewijzen het. “Er komen naar aanleiding van dit blog ook echt telefoontjes binnen van mensen met concrete bouwplannen, echt </a:t>
            </a:r>
            <a:r>
              <a:rPr lang="nl-NL" dirty="0" err="1"/>
              <a:t>inbound</a:t>
            </a:r>
            <a:r>
              <a:rPr lang="nl-NL" dirty="0"/>
              <a:t>!” zo vertelt  Björn enthousiast.</a:t>
            </a:r>
          </a:p>
          <a:p>
            <a:endParaRPr lang="nl-NL" dirty="0"/>
          </a:p>
          <a:p>
            <a:r>
              <a:rPr lang="nl-NL" dirty="0"/>
              <a:t>Naast </a:t>
            </a:r>
            <a:r>
              <a:rPr lang="nl-NL" dirty="0" err="1"/>
              <a:t>bloggen</a:t>
            </a:r>
            <a:r>
              <a:rPr lang="nl-NL" dirty="0"/>
              <a:t> maakt </a:t>
            </a:r>
            <a:r>
              <a:rPr lang="nl-NL" dirty="0" err="1"/>
              <a:t>Heembouw</a:t>
            </a:r>
            <a:r>
              <a:rPr lang="nl-NL" dirty="0"/>
              <a:t> veel gebruik van Slideshare om content te delen. Hier plaatsen ze presentaties, publicaties en </a:t>
            </a:r>
            <a:r>
              <a:rPr lang="nl-NL" dirty="0" err="1"/>
              <a:t>testimonials</a:t>
            </a:r>
            <a:r>
              <a:rPr lang="nl-NL" dirty="0"/>
              <a:t>, die volgens de statistieken van Slideshare zo’n 500 keer per maand worden bekeken. Maar ook de jaarverslagen (een content marketing klassieker natuurlijk) staan op Slideshare en worden daar veel gelezen. </a:t>
            </a:r>
            <a:r>
              <a:rPr lang="nl-NL" dirty="0" err="1"/>
              <a:t>Heembouw</a:t>
            </a:r>
            <a:r>
              <a:rPr lang="nl-NL" dirty="0"/>
              <a:t> is nu ook bezig om echte content te maken voor Slideshare die antwoord geeft op vragen van de klant, dit willen ze vooral gaan inzetten op de </a:t>
            </a:r>
            <a:r>
              <a:rPr lang="nl-NL" dirty="0" err="1"/>
              <a:t>LinkedIn</a:t>
            </a:r>
            <a:r>
              <a:rPr lang="nl-NL" dirty="0"/>
              <a:t> profielen van de commerciële collega’s.</a:t>
            </a:r>
          </a:p>
          <a:p>
            <a:r>
              <a:rPr lang="nl-NL" dirty="0"/>
              <a:t>Wat voor </a:t>
            </a:r>
            <a:r>
              <a:rPr lang="nl-NL" dirty="0" err="1"/>
              <a:t>Heembouw</a:t>
            </a:r>
            <a:r>
              <a:rPr lang="nl-NL" dirty="0"/>
              <a:t> ook goed werkt is dat ze vaak via </a:t>
            </a:r>
            <a:r>
              <a:rPr lang="nl-NL" dirty="0" err="1"/>
              <a:t>social</a:t>
            </a:r>
            <a:r>
              <a:rPr lang="nl-NL" dirty="0"/>
              <a:t> media reageren en kunnen verwijzen naar een blog met meer informatie. Iemand die via </a:t>
            </a:r>
            <a:r>
              <a:rPr lang="nl-NL" dirty="0" err="1"/>
              <a:t>Twitter</a:t>
            </a:r>
            <a:r>
              <a:rPr lang="nl-NL" dirty="0"/>
              <a:t> de loftrompet blies over een project van </a:t>
            </a:r>
            <a:r>
              <a:rPr lang="nl-NL" dirty="0" err="1"/>
              <a:t>Heembouw</a:t>
            </a:r>
            <a:r>
              <a:rPr lang="nl-NL" dirty="0"/>
              <a:t> krijgt hier een rondleiding, en ze neemt ook de wethouder Ruimtelijke Ordening van de gemeente Leiden mee. </a:t>
            </a:r>
            <a:r>
              <a:rPr lang="nl-NL" dirty="0" err="1"/>
              <a:t>Heembouw</a:t>
            </a:r>
            <a:r>
              <a:rPr lang="nl-NL" dirty="0"/>
              <a:t> verwerkt dit bezoek weer in een blog dat vervolgens online wordt geplaatst. Waar dan weer mensen op afkomen…</a:t>
            </a:r>
          </a:p>
          <a:p>
            <a:endParaRPr lang="nl-NL" dirty="0"/>
          </a:p>
          <a:p>
            <a:r>
              <a:rPr lang="nl-NL" dirty="0"/>
              <a:t>“Bij </a:t>
            </a:r>
            <a:r>
              <a:rPr lang="nl-NL" dirty="0" err="1"/>
              <a:t>Heembouw</a:t>
            </a:r>
            <a:r>
              <a:rPr lang="nl-NL" dirty="0"/>
              <a:t> hebben we een hele open cultuur, ons pand in </a:t>
            </a:r>
            <a:r>
              <a:rPr lang="nl-NL" dirty="0" err="1"/>
              <a:t>Roelofarendsveen</a:t>
            </a:r>
            <a:r>
              <a:rPr lang="nl-NL" dirty="0"/>
              <a:t> is daar het levende bewijs van. Deze cultuur heeft ons zeker geholpen bij onze organisatie van de </a:t>
            </a:r>
            <a:r>
              <a:rPr lang="nl-NL" dirty="0" err="1"/>
              <a:t>social</a:t>
            </a:r>
            <a:r>
              <a:rPr lang="nl-NL" dirty="0"/>
              <a:t> media”, zo schreef Björn eerder in een blog op de </a:t>
            </a:r>
            <a:r>
              <a:rPr lang="nl-NL" dirty="0" err="1"/>
              <a:t>Heembouw</a:t>
            </a:r>
            <a:r>
              <a:rPr lang="nl-NL" dirty="0"/>
              <a:t>-site. Hij heeft het getroffen, want volgens Marcus </a:t>
            </a:r>
            <a:r>
              <a:rPr lang="nl-NL" dirty="0" err="1"/>
              <a:t>Sheridan</a:t>
            </a:r>
            <a:r>
              <a:rPr lang="nl-NL" dirty="0"/>
              <a:t> heeft maar 10% van de bedrijven die met content marketing bezig zijn een dergelijke ‘open’ cultuur, en dat is volgens hem erg bepalend voor het succes ervan. Bij </a:t>
            </a:r>
            <a:r>
              <a:rPr lang="nl-NL" dirty="0" err="1"/>
              <a:t>Heembouw</a:t>
            </a:r>
            <a:r>
              <a:rPr lang="nl-NL" dirty="0"/>
              <a:t> sprongen ze ook meteen in het zwembad: “Vaak zien mensen als een berg op tegen het organiseren van </a:t>
            </a:r>
            <a:r>
              <a:rPr lang="nl-NL" dirty="0" err="1"/>
              <a:t>social</a:t>
            </a:r>
            <a:r>
              <a:rPr lang="nl-NL" dirty="0"/>
              <a:t> media binnen hun bedrijf. Waanbeelden van stapels papier met uitgebreide strategieën, marktonderzoek en </a:t>
            </a:r>
            <a:r>
              <a:rPr lang="nl-NL" dirty="0" err="1"/>
              <a:t>doelgroepbepaling</a:t>
            </a:r>
            <a:r>
              <a:rPr lang="nl-NL" dirty="0"/>
              <a:t> schieten voorbij. Nog niet te spreken over de afstemming met directie. Eindeloos vergaderen over wat wel en wat niet naar buiten mag en hoe we ons moeten gedragen. Niet nodig wat mij betreft. Begin gewoon, </a:t>
            </a:r>
            <a:r>
              <a:rPr lang="nl-NL" dirty="0" err="1"/>
              <a:t>just</a:t>
            </a:r>
            <a:r>
              <a:rPr lang="nl-NL" dirty="0"/>
              <a:t> do </a:t>
            </a:r>
            <a:r>
              <a:rPr lang="nl-NL" dirty="0" err="1"/>
              <a:t>it</a:t>
            </a:r>
            <a:r>
              <a:rPr lang="nl-NL" dirty="0"/>
              <a:t>! Door het te doen leer je het snelst en voor je het weet doe je mee en boek je de eerste resultaten.”</a:t>
            </a:r>
          </a:p>
          <a:p>
            <a:r>
              <a:rPr lang="nl-NL" dirty="0" err="1"/>
              <a:t>Heembouw</a:t>
            </a:r>
            <a:r>
              <a:rPr lang="nl-NL" dirty="0"/>
              <a:t> begon dan wel ‘gewoon’, maar niet met schreeuwen. De focus van Björn Bouwmeester ligt duidelijk op het luisteren: “Vergelijk het met een kroeg waar je nieuw binnen komt, hier ga je ook niet meteen uit volle borst jouw verhaal doen. Begin met luisteren om erachter te komen waar over gesproken wordt, wat mensen boeit”. Het is bij </a:t>
            </a:r>
            <a:r>
              <a:rPr lang="nl-NL" dirty="0" err="1"/>
              <a:t>Heembouw</a:t>
            </a:r>
            <a:r>
              <a:rPr lang="nl-NL" dirty="0"/>
              <a:t> niet alleen een houding, maar ook techniek: continu worden alle </a:t>
            </a:r>
            <a:r>
              <a:rPr lang="nl-NL" dirty="0" err="1"/>
              <a:t>social</a:t>
            </a:r>
            <a:r>
              <a:rPr lang="nl-NL" dirty="0"/>
              <a:t> media gescand, niet alleen op ‘</a:t>
            </a:r>
            <a:r>
              <a:rPr lang="nl-NL" dirty="0" err="1"/>
              <a:t>Heembouw</a:t>
            </a:r>
            <a:r>
              <a:rPr lang="nl-NL" dirty="0"/>
              <a:t>’ maar ook op ‘verbouwing’ of andere termen die potentiële klanten gebruiken. Want op die manier zijn mensen als Gary </a:t>
            </a:r>
            <a:r>
              <a:rPr lang="nl-NL" dirty="0" err="1"/>
              <a:t>Vaynerchuck</a:t>
            </a:r>
            <a:r>
              <a:rPr lang="nl-NL" dirty="0"/>
              <a:t> miljonair geworden: vragen beantwoorden die mensen op </a:t>
            </a:r>
            <a:r>
              <a:rPr lang="nl-NL" dirty="0" err="1"/>
              <a:t>social</a:t>
            </a:r>
            <a:r>
              <a:rPr lang="nl-NL" dirty="0"/>
              <a:t> media stellen, en af en toe laten vallen dat je er ook je geld mee verdient.</a:t>
            </a:r>
          </a:p>
          <a:p>
            <a:r>
              <a:rPr lang="nl-NL" dirty="0"/>
              <a:t>De meeste bedrijven die ik spreek over openheid praten vooral over hun angsten: negatieve </a:t>
            </a:r>
            <a:r>
              <a:rPr lang="nl-NL" dirty="0" err="1"/>
              <a:t>tweets</a:t>
            </a:r>
            <a:r>
              <a:rPr lang="nl-NL" dirty="0"/>
              <a:t>, concurrenten die meelezen, noem maar op. Ik moet dan denken aan die uitspraak “als de ramen opengaan zijn we méér bezig met de vieze luchtjes die naar buiten gaan, dan alle frisse lucht die binnenkomt”. Bij </a:t>
            </a:r>
            <a:r>
              <a:rPr lang="nl-NL" dirty="0" err="1"/>
              <a:t>Heembouw</a:t>
            </a:r>
            <a:r>
              <a:rPr lang="nl-NL" dirty="0"/>
              <a:t> genieten ze van de frisse lucht, ze beseffen dat de onvermijdelijke openheid die over ons heen komt vooral als een kans gezien moet worden om vele (potentiële) klanten naar je toe te laten komen. Bij </a:t>
            </a:r>
            <a:r>
              <a:rPr lang="nl-NL" dirty="0" err="1"/>
              <a:t>Heembouw</a:t>
            </a:r>
            <a:r>
              <a:rPr lang="nl-NL" dirty="0"/>
              <a:t> hebben ze geen vrees, daar delen ze hun kennis als zaadjes in een akker. En ze plukken er al heel lang vruchten van.</a:t>
            </a: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10</a:t>
            </a:fld>
            <a:endParaRPr lang="nl-NL"/>
          </a:p>
        </p:txBody>
      </p:sp>
    </p:spTree>
    <p:extLst>
      <p:ext uri="{BB962C8B-B14F-4D97-AF65-F5344CB8AC3E}">
        <p14:creationId xmlns:p14="http://schemas.microsoft.com/office/powerpoint/2010/main" val="2966451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"Zelfs in een B2B-nichemarkt in de bouwbranche kunnen utiliteitsdeuren ‘sexy’ zijn, het toepassen van </a:t>
            </a:r>
            <a:r>
              <a:rPr lang="nl-NL" dirty="0" err="1"/>
              <a:t>inbound</a:t>
            </a:r>
            <a:r>
              <a:rPr lang="nl-NL" dirty="0"/>
              <a:t> marketing gecombineerd met content marketing was de enige logische keuze". Marieke Heesakkers is trots op haar 'deurtjes', of om precies te zijn op de '</a:t>
            </a:r>
            <a:r>
              <a:rPr lang="nl-NL" dirty="0" err="1"/>
              <a:t>Limburgia</a:t>
            </a:r>
            <a:r>
              <a:rPr lang="nl-NL" dirty="0"/>
              <a:t> utiliteitsdeuren'. En toch probeert ze te voorkomen dat ze té verliefd wordt op het product, ze probeert haar collega's er juist van te overtuigen dat klanten geen boren willen, maar gaten. Haar uitgangspunt is dus de behoefte van de klant, die betaalt immers alle salarissen. Of zoals Sam </a:t>
            </a:r>
            <a:r>
              <a:rPr lang="nl-NL" dirty="0" err="1"/>
              <a:t>Walton</a:t>
            </a:r>
            <a:r>
              <a:rPr lang="nl-NL" dirty="0"/>
              <a:t> van </a:t>
            </a:r>
            <a:r>
              <a:rPr lang="nl-NL" dirty="0" err="1"/>
              <a:t>Walmart</a:t>
            </a:r>
            <a:r>
              <a:rPr lang="nl-NL" dirty="0"/>
              <a:t> het verwoordde: "</a:t>
            </a:r>
            <a:r>
              <a:rPr lang="nl-NL" dirty="0" err="1"/>
              <a:t>There</a:t>
            </a:r>
            <a:r>
              <a:rPr lang="nl-NL" dirty="0"/>
              <a:t> is </a:t>
            </a:r>
            <a:r>
              <a:rPr lang="nl-NL" dirty="0" err="1"/>
              <a:t>only</a:t>
            </a:r>
            <a:r>
              <a:rPr lang="nl-NL" dirty="0"/>
              <a:t> </a:t>
            </a:r>
            <a:r>
              <a:rPr lang="nl-NL" dirty="0" err="1"/>
              <a:t>one</a:t>
            </a:r>
            <a:r>
              <a:rPr lang="nl-NL" dirty="0"/>
              <a:t> boss. The customer. </a:t>
            </a:r>
            <a:r>
              <a:rPr lang="nl-NL" dirty="0" err="1"/>
              <a:t>And</a:t>
            </a:r>
            <a:r>
              <a:rPr lang="nl-NL" dirty="0"/>
              <a:t> he </a:t>
            </a:r>
            <a:r>
              <a:rPr lang="nl-NL" dirty="0" err="1"/>
              <a:t>can</a:t>
            </a:r>
            <a:r>
              <a:rPr lang="nl-NL" dirty="0"/>
              <a:t> </a:t>
            </a:r>
            <a:r>
              <a:rPr lang="nl-NL" dirty="0" err="1"/>
              <a:t>fire</a:t>
            </a:r>
            <a:r>
              <a:rPr lang="nl-NL" dirty="0"/>
              <a:t> </a:t>
            </a:r>
            <a:r>
              <a:rPr lang="nl-NL" dirty="0" err="1"/>
              <a:t>everybody</a:t>
            </a:r>
            <a:r>
              <a:rPr lang="nl-NL" dirty="0"/>
              <a:t> in the company </a:t>
            </a:r>
            <a:r>
              <a:rPr lang="nl-NL" dirty="0" err="1"/>
              <a:t>from</a:t>
            </a:r>
            <a:r>
              <a:rPr lang="nl-NL" dirty="0"/>
              <a:t> the </a:t>
            </a:r>
            <a:r>
              <a:rPr lang="nl-NL" dirty="0" err="1"/>
              <a:t>chairman</a:t>
            </a:r>
            <a:r>
              <a:rPr lang="nl-NL" dirty="0"/>
              <a:t> on down, </a:t>
            </a:r>
            <a:r>
              <a:rPr lang="nl-NL" dirty="0" err="1"/>
              <a:t>simply</a:t>
            </a:r>
            <a:r>
              <a:rPr lang="nl-NL" dirty="0"/>
              <a:t> </a:t>
            </a:r>
            <a:r>
              <a:rPr lang="nl-NL" dirty="0" err="1"/>
              <a:t>by</a:t>
            </a:r>
            <a:r>
              <a:rPr lang="nl-NL" dirty="0"/>
              <a:t> </a:t>
            </a:r>
            <a:r>
              <a:rPr lang="nl-NL" dirty="0" err="1"/>
              <a:t>spending</a:t>
            </a:r>
            <a:r>
              <a:rPr lang="nl-NL" dirty="0"/>
              <a:t> his money </a:t>
            </a:r>
            <a:r>
              <a:rPr lang="nl-NL" dirty="0" err="1"/>
              <a:t>somewhere</a:t>
            </a:r>
            <a:r>
              <a:rPr lang="nl-NL" dirty="0"/>
              <a:t> </a:t>
            </a:r>
            <a:r>
              <a:rPr lang="nl-NL" dirty="0" err="1"/>
              <a:t>else</a:t>
            </a:r>
            <a:r>
              <a:rPr lang="nl-NL" dirty="0"/>
              <a:t>". Een manier van denken die Marieke ook aanhangt, en met succes. Ik leg zo uit hoe Marieke haar visie in praktijk brengt, eerst wat over </a:t>
            </a:r>
            <a:r>
              <a:rPr lang="nl-NL" dirty="0" err="1"/>
              <a:t>Limburgia</a:t>
            </a:r>
            <a:r>
              <a:rPr lang="nl-NL" dirty="0"/>
              <a:t>.</a:t>
            </a:r>
          </a:p>
          <a:p>
            <a:endParaRPr lang="nl-NL" dirty="0"/>
          </a:p>
          <a:p>
            <a:r>
              <a:rPr lang="nl-NL" dirty="0"/>
              <a:t>"</a:t>
            </a:r>
            <a:r>
              <a:rPr lang="nl-NL" dirty="0" err="1"/>
              <a:t>Limburgia</a:t>
            </a:r>
            <a:r>
              <a:rPr lang="nl-NL" dirty="0"/>
              <a:t> wil veilige (openbare) ruimten creëren (op plekken waar veel mensen samenkomen)", zo luidt de '</a:t>
            </a:r>
            <a:r>
              <a:rPr lang="nl-NL" dirty="0" err="1"/>
              <a:t>why</a:t>
            </a:r>
            <a:r>
              <a:rPr lang="nl-NL" dirty="0"/>
              <a:t>' van het bedrijf volgens een innovatiedocument. De deuren van </a:t>
            </a:r>
            <a:r>
              <a:rPr lang="nl-NL" dirty="0" err="1"/>
              <a:t>Limburgia</a:t>
            </a:r>
            <a:r>
              <a:rPr lang="nl-NL" dirty="0"/>
              <a:t> moeten ervoor zorgen dat mensen zich in een ruimte prettig en veilig voelen, en het is natuurlijk belangrijk dat de opdrachtgevers van bouwprojecten dat ook zo zien. Naast esthetiek ligt de nadruk daarom erg op de geluid- en brandwerende eigenschappen van de deuren, en de eisen en normen waar alle </a:t>
            </a:r>
            <a:r>
              <a:rPr lang="nl-NL" dirty="0" err="1"/>
              <a:t>Limburgia</a:t>
            </a:r>
            <a:r>
              <a:rPr lang="nl-NL" dirty="0"/>
              <a:t>-deuren aan voldoen.</a:t>
            </a:r>
          </a:p>
          <a:p>
            <a:r>
              <a:rPr lang="nl-NL" dirty="0"/>
              <a:t>Dat is hoe het bedrijf nu is, </a:t>
            </a:r>
            <a:r>
              <a:rPr lang="nl-NL" dirty="0" err="1"/>
              <a:t>Limburgia</a:t>
            </a:r>
            <a:r>
              <a:rPr lang="nl-NL" dirty="0"/>
              <a:t> is begin vorige eeuw gestart als timmerfabriek. Daarna werden ook houten deuren geproduceerd en weer later werd overgestapt op utiliteitsdeuren voor met name de zorg, met vele specifieke functionaliteiten. Dit gebeurde vanuit Haelen, Limburg. De technische productontwikkelaar was in de jaren 80 zo </a:t>
            </a:r>
            <a:r>
              <a:rPr lang="nl-NL" dirty="0" err="1"/>
              <a:t>klant'gezwicht</a:t>
            </a:r>
            <a:r>
              <a:rPr lang="nl-NL" dirty="0"/>
              <a:t>', dat hij regelmatig op een stretcher in de fabriek sliep, zodat hij meteen weer verder kon met waar hij de avond daarvoor gebleven was. Alles voor de klant!</a:t>
            </a:r>
          </a:p>
          <a:p>
            <a:r>
              <a:rPr lang="nl-NL" dirty="0"/>
              <a:t>In 2008 werd langzaam gestart met een herpositionering, omdat de zorg al lang niet meer de enige markt was waarop de utiliteitsdeuren verkocht werden. In 2010 werd op de Internationale Bouwbeurs de nieuwe </a:t>
            </a:r>
            <a:r>
              <a:rPr lang="nl-NL" dirty="0" err="1"/>
              <a:t>payoff</a:t>
            </a:r>
            <a:r>
              <a:rPr lang="nl-NL" dirty="0"/>
              <a:t> gelanceerd: van 'uw deuren, onze zorg' werd overgestapt naar 'Uitsluitend </a:t>
            </a:r>
            <a:r>
              <a:rPr lang="nl-NL" dirty="0" err="1"/>
              <a:t>Limburgia</a:t>
            </a:r>
            <a:r>
              <a:rPr lang="nl-NL" dirty="0"/>
              <a:t>'. Vanaf 2011 is gebouwd aan het merk en na lancering van alle nieuwe middelen (website, huisstijl, documentatie) begin 2012 startte de 'verdieping' en het 'laden' van het merk. Geen gebakken lucht verkopen, maar daadwerkelijk waarde toevoegen voor de klant.</a:t>
            </a:r>
          </a:p>
          <a:p>
            <a:endParaRPr lang="nl-NL" dirty="0"/>
          </a:p>
          <a:p>
            <a:r>
              <a:rPr lang="nl-NL" dirty="0"/>
              <a:t>Marieke Heesakkers is bij </a:t>
            </a:r>
            <a:r>
              <a:rPr lang="nl-NL" dirty="0" err="1"/>
              <a:t>Limburgia</a:t>
            </a:r>
            <a:r>
              <a:rPr lang="nl-NL" dirty="0"/>
              <a:t> Brand Manager, en gelooft sterk in de kracht van content marketing. Naast blogs ligt de nadruk in de content marketing van </a:t>
            </a:r>
            <a:r>
              <a:rPr lang="nl-NL" dirty="0" err="1"/>
              <a:t>Limburgia</a:t>
            </a:r>
            <a:r>
              <a:rPr lang="nl-NL" dirty="0"/>
              <a:t> vooral op video. Zo heeft het bedrijf drie zogenaamde 'zorgfilms' uitgebracht, waar bewust niet de deuren van </a:t>
            </a:r>
            <a:r>
              <a:rPr lang="nl-NL" dirty="0" err="1"/>
              <a:t>Limburgia</a:t>
            </a:r>
            <a:r>
              <a:rPr lang="nl-NL" dirty="0"/>
              <a:t> centraal staan, maar de 'drijvende krachten' achter een bouwproject. </a:t>
            </a:r>
            <a:r>
              <a:rPr lang="nl-NL" dirty="0" err="1"/>
              <a:t>Limburgia</a:t>
            </a:r>
            <a:r>
              <a:rPr lang="nl-NL" dirty="0"/>
              <a:t> geeft deze mensen, zoals de architecten van een ziekenhuis waar </a:t>
            </a:r>
            <a:r>
              <a:rPr lang="nl-NL" dirty="0" err="1"/>
              <a:t>Limburgia</a:t>
            </a:r>
            <a:r>
              <a:rPr lang="nl-NL" dirty="0"/>
              <a:t> de deuren levert, een platform waarmee ze hun 'kindjes' kunnen laten zien en toelichten. Het zijn professionele filmpjes waarin echter niet </a:t>
            </a:r>
            <a:r>
              <a:rPr lang="nl-NL" dirty="0" err="1"/>
              <a:t>gescript</a:t>
            </a:r>
            <a:r>
              <a:rPr lang="nl-NL" dirty="0"/>
              <a:t> is: de </a:t>
            </a:r>
            <a:r>
              <a:rPr lang="nl-NL" dirty="0" err="1"/>
              <a:t>geïnterviewden</a:t>
            </a:r>
            <a:r>
              <a:rPr lang="nl-NL" dirty="0"/>
              <a:t> vertellen recht uit hun hart en dat werkt in deze transparante tijden veel beter.</a:t>
            </a:r>
          </a:p>
          <a:p>
            <a:r>
              <a:rPr lang="nl-NL" dirty="0"/>
              <a:t>Sinds vorig jaar past Marieke 'speldenprikmarketing' toe, naar goed voorbeeld van Steven van </a:t>
            </a:r>
            <a:r>
              <a:rPr lang="nl-NL" dirty="0" err="1"/>
              <a:t>Belleghem</a:t>
            </a:r>
            <a:r>
              <a:rPr lang="nl-NL" dirty="0"/>
              <a:t>. Geen (dure) campagnes, maar regelmatig en met hapklare relevante content prikkelen. En ook door naast op hun eigen website andere platformen op te zoeken waar de doelgroep zich bevindt en hier aanwezig te zijn met referentieprojecten en de producten. Niet actief pushen, wel gemakkelijk gevonden worden. De hoteldeur en educatiedeur werden gelanceerd op microsites en via direct mail naar architecten, om te laten zien dat zij het ze graag zo gemakkelijk mogelijk maken en </a:t>
            </a:r>
            <a:r>
              <a:rPr lang="nl-NL" dirty="0" err="1"/>
              <a:t>one</a:t>
            </a:r>
            <a:r>
              <a:rPr lang="nl-NL" dirty="0"/>
              <a:t>-stop-</a:t>
            </a:r>
            <a:r>
              <a:rPr lang="nl-NL" dirty="0" err="1"/>
              <a:t>shopping</a:t>
            </a:r>
            <a:r>
              <a:rPr lang="nl-NL" dirty="0"/>
              <a:t> ook tot hun mogelijkheden behoort. Architecten hebben het in de crisis al zwaar genoeg, omdat hun bureaus -als ze nog bestaan- vaak gehalveerd zijn in mankracht. Niets makkelijker dan te weten dat één product voldoet aan alle gestelde eisen en regels.</a:t>
            </a:r>
          </a:p>
          <a:p>
            <a:r>
              <a:rPr lang="nl-NL" dirty="0"/>
              <a:t>Het belangrijkste op het gebied van content marketing is het op orde hebben van alle technische informatie (</a:t>
            </a:r>
            <a:r>
              <a:rPr lang="nl-NL" dirty="0" err="1"/>
              <a:t>SVO's</a:t>
            </a:r>
            <a:r>
              <a:rPr lang="nl-NL" dirty="0"/>
              <a:t> van aantoonbaar geaccrediteerde brandproeven, technische tekeningen en alle technische </a:t>
            </a:r>
            <a:r>
              <a:rPr lang="nl-NL" dirty="0" err="1"/>
              <a:t>specs</a:t>
            </a:r>
            <a:r>
              <a:rPr lang="nl-NL" dirty="0"/>
              <a:t>). Specialistische vakkennis wordt dit jaar vooral met behulp van blogs gedeeld. Steeds met in het achterhoofd of deze content relevant is voor de lezer. Door aanwezig te zijn op </a:t>
            </a:r>
            <a:r>
              <a:rPr lang="nl-NL" dirty="0" err="1"/>
              <a:t>social</a:t>
            </a:r>
            <a:r>
              <a:rPr lang="nl-NL" dirty="0"/>
              <a:t> media en hier goed te volgen wat er gebeurt en de dialoog aan te gaan waar mogelijk, worden de ontwikkelingen buiten op de voet gevolgd. En zo laat </a:t>
            </a:r>
            <a:r>
              <a:rPr lang="nl-NL" dirty="0" err="1"/>
              <a:t>Limburgia</a:t>
            </a:r>
            <a:r>
              <a:rPr lang="nl-NL" dirty="0"/>
              <a:t> zien hoe ze met content marketing voorop lopen in de bouw.</a:t>
            </a: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11</a:t>
            </a:fld>
            <a:endParaRPr lang="nl-NL"/>
          </a:p>
        </p:txBody>
      </p:sp>
    </p:spTree>
    <p:extLst>
      <p:ext uri="{BB962C8B-B14F-4D97-AF65-F5344CB8AC3E}">
        <p14:creationId xmlns:p14="http://schemas.microsoft.com/office/powerpoint/2010/main" val="1643287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"Ik ben toch een levende case?" Charlotte </a:t>
            </a:r>
            <a:r>
              <a:rPr lang="nl-NL" dirty="0" err="1"/>
              <a:t>Meindersma</a:t>
            </a:r>
            <a:r>
              <a:rPr lang="nl-NL" dirty="0"/>
              <a:t> is een echte Hollandse met een eigen koers maar zonder kapsones, zo blijkt. Niet alleen als ik haar vraag of er al een case over haar (bedrijfje) geschreven is voor in mijn 'database met Nederlandse B2B Content Marketing cases', maar ook als we het hebben over content marketing: "Blijkbaar heet het content marketing wat ik doe, maar het is echt gewoon boerenverstand". Charlotte blijft ook Charlotte als ze de winnaar is in de categorie 'online' van de Viva400, een 'strijd' tussen de meest succesvolle vrouwen van Nederland. Ze heeft dan ook duidelijk een missie: ondernemers helpen met hun ambities, waarbij de juridische zaakjes met hulp van haar worden opgelost. En de juridische kant is wat haar betreft dan ook bijzaak: succes van de ondernemer staat voorop, interessant doen met juridische termen is aan haar niet besteed. Of zoals een </a:t>
            </a:r>
            <a:r>
              <a:rPr lang="nl-NL" dirty="0" err="1"/>
              <a:t>Viva</a:t>
            </a:r>
            <a:r>
              <a:rPr lang="nl-NL" dirty="0"/>
              <a:t>-stemmer het verwoordt: "Charlotte maakt de juristerij begrijpelijker voor de mensen waar al die regels eigenlijk voor bedoeld zijn: wij allemaal!". Maar met schrijver Kluun ging ze het conflict graag aan, want niet alles is blijkbaar voor Bassie.</a:t>
            </a:r>
          </a:p>
          <a:p>
            <a:endParaRPr lang="nl-NL" dirty="0"/>
          </a:p>
          <a:p>
            <a:r>
              <a:rPr lang="nl-NL" dirty="0"/>
              <a:t>"Beste Kluun", zo begint Charlotte haar </a:t>
            </a:r>
            <a:r>
              <a:rPr lang="nl-NL" dirty="0" err="1"/>
              <a:t>opinie-artikel</a:t>
            </a:r>
            <a:r>
              <a:rPr lang="nl-NL" dirty="0"/>
              <a:t> in de Volkskrant. Mensen die een blog hebben zullen het geval kennen: schrijver Kluun had een foto van internet geplukt en in een blog gebruikt, maar wilde vervolgens niet de rekening van de fotograaf betalen die op zijn deurmat viel. Even los van de morele discussie rond de houdbaarheid van auteursrecht in deze transparante tijden had Charlotte wel een sterk punt in haar betoog richting de schrijver: hij leeft zelf van auteursrecht. "Jij bent zelf niet van het delen, wel van het graaien, lijkt het", en meteen daar achteraan: "Niet alles is voor Bassie, Kluun." Touché. En onderaan het </a:t>
            </a:r>
            <a:r>
              <a:rPr lang="nl-NL" dirty="0" err="1"/>
              <a:t>opinie-artikel</a:t>
            </a:r>
            <a:r>
              <a:rPr lang="nl-NL" dirty="0"/>
              <a:t>: "Charlotte </a:t>
            </a:r>
            <a:r>
              <a:rPr lang="nl-NL" dirty="0" err="1"/>
              <a:t>Meindersma</a:t>
            </a:r>
            <a:r>
              <a:rPr lang="nl-NL" dirty="0"/>
              <a:t> is jurist voor de creatieve sector en fotograaf". Boerenverstand voor gevorderden. Want wat je ziet als je het artikel leest is dat ze het meent wat ze schrijft, haar artikel is geen 'vehikel' voor haar commerciële boodschap aan het eind. Maar juist om die reden is het wel een commercieel vehikel, want welke creatief wil nu niet door Charlotte bijgestaan worden bij juridische problemen? Ze zal best nagedacht hebben over haar '</a:t>
            </a:r>
            <a:r>
              <a:rPr lang="nl-NL" dirty="0" err="1"/>
              <a:t>payoff</a:t>
            </a:r>
            <a:r>
              <a:rPr lang="nl-NL" dirty="0"/>
              <a:t>' maar het artikel komt recht uit haar hartje. En dat maakt het zo effectief, ook in commercieel opzicht. Ze laat zien dat ze met haar boerenverstand méér feeling heeft voor (content) marketing dan al die SEO-cowboys in Nederland bij elkaar. Ze scheidt zelfs dikke van dunne content zonder dat ze het doorheeft.</a:t>
            </a:r>
          </a:p>
          <a:p>
            <a:endParaRPr lang="nl-NL" dirty="0"/>
          </a:p>
          <a:p>
            <a:r>
              <a:rPr lang="nl-NL" dirty="0"/>
              <a:t>In een </a:t>
            </a:r>
            <a:r>
              <a:rPr lang="nl-NL" dirty="0" err="1"/>
              <a:t>Marketingfacts</a:t>
            </a:r>
            <a:r>
              <a:rPr lang="nl-NL" dirty="0"/>
              <a:t>-blog over '</a:t>
            </a:r>
            <a:r>
              <a:rPr lang="nl-NL" dirty="0" err="1"/>
              <a:t>contentjournalistiek</a:t>
            </a:r>
            <a:r>
              <a:rPr lang="nl-NL" dirty="0"/>
              <a:t>' had ik 'onwetende Charlotte' (volgens mij heeft ze keihard alle NIMA-diploma's aan de muur) eerder al eens ten tonele gevoerd, in het kader van dikke en dunne content. Ik volg haar nu al een tijdje op </a:t>
            </a:r>
            <a:r>
              <a:rPr lang="nl-NL" dirty="0" err="1"/>
              <a:t>Twitter</a:t>
            </a:r>
            <a:r>
              <a:rPr lang="nl-NL" dirty="0"/>
              <a:t> en wat me opvalt is de focus die ze heeft qua onderwerpen die ze </a:t>
            </a:r>
            <a:r>
              <a:rPr lang="nl-NL" dirty="0" err="1"/>
              <a:t>retweet</a:t>
            </a:r>
            <a:r>
              <a:rPr lang="nl-NL" dirty="0"/>
              <a:t>: het terrein waar marketeers en juristen elkaar tegenkomen. Vaak zet ze er kort haar mening bij, waarbij ze ook weer haar '</a:t>
            </a:r>
            <a:r>
              <a:rPr lang="nl-NL" dirty="0" err="1"/>
              <a:t>thought</a:t>
            </a:r>
            <a:r>
              <a:rPr lang="nl-NL" dirty="0"/>
              <a:t> </a:t>
            </a:r>
            <a:r>
              <a:rPr lang="nl-NL" dirty="0" err="1"/>
              <a:t>leadership</a:t>
            </a:r>
            <a:r>
              <a:rPr lang="nl-NL" dirty="0"/>
              <a:t>' versterkt. En naast deze 'dunne' content produceert ze zelf 'dikke' content: blogartikelen over '</a:t>
            </a:r>
            <a:r>
              <a:rPr lang="nl-NL" dirty="0" err="1"/>
              <a:t>marketingjuridische</a:t>
            </a:r>
            <a:r>
              <a:rPr lang="nl-NL" dirty="0"/>
              <a:t>' zaken. En wat is het effect in mijn hoofd? Als ik een '</a:t>
            </a:r>
            <a:r>
              <a:rPr lang="nl-NL" dirty="0" err="1"/>
              <a:t>marketingjuridische</a:t>
            </a:r>
            <a:r>
              <a:rPr lang="nl-NL" dirty="0"/>
              <a:t>' vraag heb stel ik deze aan Charlotte -en krijg ik ook antwoord- en als ik in de toekomst ooit '</a:t>
            </a:r>
            <a:r>
              <a:rPr lang="nl-NL" dirty="0" err="1"/>
              <a:t>marketingjuridische</a:t>
            </a:r>
            <a:r>
              <a:rPr lang="nl-NL" dirty="0"/>
              <a:t>' ondersteuning nodig heb dan huur ik Charlotte in. En dan mag ze best een beetje duurder zijn dan 'Sjiek en Friemel Advocaten': ze is immer specialist, en mag daarnaast de </a:t>
            </a:r>
            <a:r>
              <a:rPr lang="nl-NL" dirty="0" err="1"/>
              <a:t>credits</a:t>
            </a:r>
            <a:r>
              <a:rPr lang="nl-NL" dirty="0"/>
              <a:t> verzilveren die ze bij mij heeft opgebouwd.</a:t>
            </a:r>
          </a:p>
          <a:p>
            <a:endParaRPr lang="nl-NL" dirty="0"/>
          </a:p>
          <a:p>
            <a:r>
              <a:rPr lang="nl-NL" dirty="0"/>
              <a:t>Ik geef toe: deze 'case' lijkt wel een ode aan Charlotte </a:t>
            </a:r>
            <a:r>
              <a:rPr lang="nl-NL" dirty="0" err="1"/>
              <a:t>Meindersma</a:t>
            </a:r>
            <a:r>
              <a:rPr lang="nl-NL" dirty="0"/>
              <a:t>, of het lijkt wel alsof ze me ervoor betaald heeft. Beide zijn niet het geval, ik ken gewoon weinig mensen in Nederland die doorhebben hoe 'content marketing'', 'story telling' en '</a:t>
            </a:r>
            <a:r>
              <a:rPr lang="nl-NL" dirty="0" err="1"/>
              <a:t>thought</a:t>
            </a:r>
            <a:r>
              <a:rPr lang="nl-NL" dirty="0"/>
              <a:t> </a:t>
            </a:r>
            <a:r>
              <a:rPr lang="nl-NL" dirty="0" err="1"/>
              <a:t>leadership</a:t>
            </a:r>
            <a:r>
              <a:rPr lang="nl-NL" dirty="0"/>
              <a:t>'  echt werken. De meeste 'goeroes' zijn nog steeds aan het pushen en je hele </a:t>
            </a:r>
            <a:r>
              <a:rPr lang="nl-NL" dirty="0" err="1"/>
              <a:t>timeline</a:t>
            </a:r>
            <a:r>
              <a:rPr lang="nl-NL" dirty="0"/>
              <a:t> kapot aan het </a:t>
            </a:r>
            <a:r>
              <a:rPr lang="nl-NL" dirty="0" err="1"/>
              <a:t>twitteren</a:t>
            </a:r>
            <a:r>
              <a:rPr lang="nl-NL" dirty="0"/>
              <a:t>. Charlotte niet, die opereert vanuit haar gevoel. Of zoals ze zelf zegt nadat ze deze blog heeft gelezen: "Ik doe wat ik wil, ongeacht wat de rest er van denkt. Wat ik doe 'hoort' niet in de juridische wereld. Tutoyeren, kennis en informatie delen, aanwezig zijn op </a:t>
            </a:r>
            <a:r>
              <a:rPr lang="nl-NL" dirty="0" err="1"/>
              <a:t>social</a:t>
            </a:r>
            <a:r>
              <a:rPr lang="nl-NL" dirty="0"/>
              <a:t> media. Het is niet gebruikelijk. En al helemaal niet dat ik probeer volledige oplossingen te bieden en vooral helder te schrijven. Maar ik doe het omdat ik dit leuk vind, omdat ik dit eerlijker vind en omdat dit is zoals ik ook door andere ondernemers behandeld zou willen worden". En als je kijkt naar haar scores bij de Viva400 verkiezing dan zal dat allemaal wel goed komen.</a:t>
            </a: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12</a:t>
            </a:fld>
            <a:endParaRPr lang="nl-NL"/>
          </a:p>
        </p:txBody>
      </p:sp>
    </p:spTree>
    <p:extLst>
      <p:ext uri="{BB962C8B-B14F-4D97-AF65-F5344CB8AC3E}">
        <p14:creationId xmlns:p14="http://schemas.microsoft.com/office/powerpoint/2010/main" val="1621872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"Ik ben toch een levende case?" Charlotte </a:t>
            </a:r>
            <a:r>
              <a:rPr lang="nl-NL" dirty="0" err="1"/>
              <a:t>Meindersma</a:t>
            </a:r>
            <a:r>
              <a:rPr lang="nl-NL" dirty="0"/>
              <a:t> is een echte Hollandse met een eigen koers maar zonder kapsones, zo blijkt. Niet alleen als ik haar vraag of er al een case over haar (bedrijfje) geschreven is voor in mijn 'database met Nederlandse B2B Content Marketing cases', maar ook als we het hebben over content marketing: "Blijkbaar heet het content marketing wat ik doe, maar het is echt gewoon boerenverstand". Charlotte blijft ook Charlotte als ze de winnaar is in de categorie 'online' van de Viva400, een 'strijd' tussen de meest succesvolle vrouwen van Nederland. Ze heeft dan ook duidelijk een missie: ondernemers helpen met hun ambities, waarbij de juridische zaakjes met hulp van haar worden opgelost. En de juridische kant is wat haar betreft dan ook bijzaak: succes van de ondernemer staat voorop, interessant doen met juridische termen is aan haar niet besteed. Of zoals een </a:t>
            </a:r>
            <a:r>
              <a:rPr lang="nl-NL" dirty="0" err="1"/>
              <a:t>Viva</a:t>
            </a:r>
            <a:r>
              <a:rPr lang="nl-NL" dirty="0"/>
              <a:t>-stemmer het verwoordt: "Charlotte maakt de juristerij begrijpelijker voor de mensen waar al die regels eigenlijk voor bedoeld zijn: wij allemaal!". Maar met schrijver Kluun ging ze het conflict graag aan, want niet alles is blijkbaar voor Bassie.</a:t>
            </a:r>
          </a:p>
          <a:p>
            <a:endParaRPr lang="nl-NL" dirty="0"/>
          </a:p>
          <a:p>
            <a:r>
              <a:rPr lang="nl-NL" dirty="0"/>
              <a:t>"Beste Kluun", zo begint Charlotte haar </a:t>
            </a:r>
            <a:r>
              <a:rPr lang="nl-NL" dirty="0" err="1"/>
              <a:t>opinie-artikel</a:t>
            </a:r>
            <a:r>
              <a:rPr lang="nl-NL" dirty="0"/>
              <a:t> in de Volkskrant. Mensen die een blog hebben zullen het geval kennen: schrijver Kluun had een foto van internet geplukt en in een blog gebruikt, maar wilde vervolgens niet de rekening van de fotograaf betalen die op zijn deurmat viel. Even los van de morele discussie rond de houdbaarheid van auteursrecht in deze transparante tijden had Charlotte wel een sterk punt in haar betoog richting de schrijver: hij leeft zelf van auteursrecht. "Jij bent zelf niet van het delen, wel van het graaien, lijkt het", en meteen daar achteraan: "Niet alles is voor Bassie, Kluun." Touché. En onderaan het </a:t>
            </a:r>
            <a:r>
              <a:rPr lang="nl-NL" dirty="0" err="1"/>
              <a:t>opinie-artikel</a:t>
            </a:r>
            <a:r>
              <a:rPr lang="nl-NL" dirty="0"/>
              <a:t>: "Charlotte </a:t>
            </a:r>
            <a:r>
              <a:rPr lang="nl-NL" dirty="0" err="1"/>
              <a:t>Meindersma</a:t>
            </a:r>
            <a:r>
              <a:rPr lang="nl-NL" dirty="0"/>
              <a:t> is jurist voor de creatieve sector en fotograaf". Boerenverstand voor gevorderden. Want wat je ziet als je het artikel leest is dat ze het meent wat ze schrijft, haar artikel is geen 'vehikel' voor haar commerciële boodschap aan het eind. Maar juist om die reden is het wel een commercieel vehikel, want welke creatief wil nu niet door Charlotte bijgestaan worden bij juridische problemen? Ze zal best nagedacht hebben over haar '</a:t>
            </a:r>
            <a:r>
              <a:rPr lang="nl-NL" dirty="0" err="1"/>
              <a:t>payoff</a:t>
            </a:r>
            <a:r>
              <a:rPr lang="nl-NL" dirty="0"/>
              <a:t>' maar het artikel komt recht uit haar hartje. En dat maakt het zo effectief, ook in commercieel opzicht. Ze laat zien dat ze met haar boerenverstand méér feeling heeft voor (content) marketing dan al die SEO-cowboys in Nederland bij elkaar. Ze scheidt zelfs dikke van dunne content zonder dat ze het doorheeft.</a:t>
            </a:r>
          </a:p>
          <a:p>
            <a:endParaRPr lang="nl-NL" dirty="0"/>
          </a:p>
          <a:p>
            <a:r>
              <a:rPr lang="nl-NL" dirty="0"/>
              <a:t>In een </a:t>
            </a:r>
            <a:r>
              <a:rPr lang="nl-NL" dirty="0" err="1"/>
              <a:t>Marketingfacts</a:t>
            </a:r>
            <a:r>
              <a:rPr lang="nl-NL" dirty="0"/>
              <a:t>-blog over '</a:t>
            </a:r>
            <a:r>
              <a:rPr lang="nl-NL" dirty="0" err="1"/>
              <a:t>contentjournalistiek</a:t>
            </a:r>
            <a:r>
              <a:rPr lang="nl-NL" dirty="0"/>
              <a:t>' had ik 'onwetende Charlotte' (volgens mij heeft ze keihard alle NIMA-diploma's aan de muur) eerder al eens ten tonele gevoerd, in het kader van dikke en dunne content. Ik volg haar nu al een tijdje op </a:t>
            </a:r>
            <a:r>
              <a:rPr lang="nl-NL" dirty="0" err="1"/>
              <a:t>Twitter</a:t>
            </a:r>
            <a:r>
              <a:rPr lang="nl-NL" dirty="0"/>
              <a:t> en wat me opvalt is de focus die ze heeft qua onderwerpen die ze </a:t>
            </a:r>
            <a:r>
              <a:rPr lang="nl-NL" dirty="0" err="1"/>
              <a:t>retweet</a:t>
            </a:r>
            <a:r>
              <a:rPr lang="nl-NL" dirty="0"/>
              <a:t>: het terrein waar marketeers en juristen elkaar tegenkomen. Vaak zet ze er kort haar mening bij, waarbij ze ook weer haar '</a:t>
            </a:r>
            <a:r>
              <a:rPr lang="nl-NL" dirty="0" err="1"/>
              <a:t>thought</a:t>
            </a:r>
            <a:r>
              <a:rPr lang="nl-NL" dirty="0"/>
              <a:t> </a:t>
            </a:r>
            <a:r>
              <a:rPr lang="nl-NL" dirty="0" err="1"/>
              <a:t>leadership</a:t>
            </a:r>
            <a:r>
              <a:rPr lang="nl-NL" dirty="0"/>
              <a:t>' versterkt. En naast deze 'dunne' content produceert ze zelf 'dikke' content: blogartikelen over '</a:t>
            </a:r>
            <a:r>
              <a:rPr lang="nl-NL" dirty="0" err="1"/>
              <a:t>marketingjuridische</a:t>
            </a:r>
            <a:r>
              <a:rPr lang="nl-NL" dirty="0"/>
              <a:t>' zaken. En wat is het effect in mijn hoofd? Als ik een '</a:t>
            </a:r>
            <a:r>
              <a:rPr lang="nl-NL" dirty="0" err="1"/>
              <a:t>marketingjuridische</a:t>
            </a:r>
            <a:r>
              <a:rPr lang="nl-NL" dirty="0"/>
              <a:t>' vraag heb stel ik deze aan Charlotte -en krijg ik ook antwoord- en als ik in de toekomst ooit '</a:t>
            </a:r>
            <a:r>
              <a:rPr lang="nl-NL" dirty="0" err="1"/>
              <a:t>marketingjuridische</a:t>
            </a:r>
            <a:r>
              <a:rPr lang="nl-NL" dirty="0"/>
              <a:t>' ondersteuning nodig heb dan huur ik Charlotte in. En dan mag ze best een beetje duurder zijn dan 'Sjiek en Friemel Advocaten': ze is immer specialist, en mag daarnaast de </a:t>
            </a:r>
            <a:r>
              <a:rPr lang="nl-NL" dirty="0" err="1"/>
              <a:t>credits</a:t>
            </a:r>
            <a:r>
              <a:rPr lang="nl-NL" dirty="0"/>
              <a:t> verzilveren die ze bij mij heeft opgebouwd.</a:t>
            </a:r>
          </a:p>
          <a:p>
            <a:endParaRPr lang="nl-NL" dirty="0"/>
          </a:p>
          <a:p>
            <a:r>
              <a:rPr lang="nl-NL" dirty="0"/>
              <a:t>Ik geef toe: deze 'case' lijkt wel een ode aan Charlotte </a:t>
            </a:r>
            <a:r>
              <a:rPr lang="nl-NL" dirty="0" err="1"/>
              <a:t>Meindersma</a:t>
            </a:r>
            <a:r>
              <a:rPr lang="nl-NL" dirty="0"/>
              <a:t>, of het lijkt wel alsof ze me ervoor betaald heeft. Beide zijn niet het geval, ik ken gewoon weinig mensen in Nederland die doorhebben hoe 'content marketing'', 'story telling' en '</a:t>
            </a:r>
            <a:r>
              <a:rPr lang="nl-NL" dirty="0" err="1"/>
              <a:t>thought</a:t>
            </a:r>
            <a:r>
              <a:rPr lang="nl-NL" dirty="0"/>
              <a:t> </a:t>
            </a:r>
            <a:r>
              <a:rPr lang="nl-NL" dirty="0" err="1"/>
              <a:t>leadership</a:t>
            </a:r>
            <a:r>
              <a:rPr lang="nl-NL" dirty="0"/>
              <a:t>'  echt werken. De meeste 'goeroes' zijn nog steeds aan het pushen en je hele </a:t>
            </a:r>
            <a:r>
              <a:rPr lang="nl-NL" dirty="0" err="1"/>
              <a:t>timeline</a:t>
            </a:r>
            <a:r>
              <a:rPr lang="nl-NL" dirty="0"/>
              <a:t> kapot aan het </a:t>
            </a:r>
            <a:r>
              <a:rPr lang="nl-NL" dirty="0" err="1"/>
              <a:t>twitteren</a:t>
            </a:r>
            <a:r>
              <a:rPr lang="nl-NL" dirty="0"/>
              <a:t>. Charlotte niet, die opereert vanuit haar gevoel. Of zoals ze zelf zegt nadat ze deze blog heeft gelezen: "Ik doe wat ik wil, ongeacht wat de rest er van denkt. Wat ik doe 'hoort' niet in de juridische wereld. Tutoyeren, kennis en informatie delen, aanwezig zijn op </a:t>
            </a:r>
            <a:r>
              <a:rPr lang="nl-NL" dirty="0" err="1"/>
              <a:t>social</a:t>
            </a:r>
            <a:r>
              <a:rPr lang="nl-NL" dirty="0"/>
              <a:t> media. Het is niet gebruikelijk. En al helemaal niet dat ik probeer volledige oplossingen te bieden en vooral helder te schrijven. Maar ik doe het omdat ik dit leuk vind, omdat ik dit eerlijker vind en omdat dit is zoals ik ook door andere ondernemers behandeld zou willen worden". En als je kijkt naar haar scores bij de Viva400 verkiezing dan zal dat allemaal wel goed komen. "Onze meerwaarde zit in de toekomst vooral in het advieswerk, maar dan méér </a:t>
            </a:r>
            <a:r>
              <a:rPr lang="nl-NL" dirty="0" err="1"/>
              <a:t>pro-actief</a:t>
            </a:r>
            <a:r>
              <a:rPr lang="nl-NL" dirty="0"/>
              <a:t>. Accountants zijn van nature reactief,  dus dat is wel wennen." Jeroen </a:t>
            </a:r>
            <a:r>
              <a:rPr lang="nl-NL" dirty="0" err="1"/>
              <a:t>Rietvelt</a:t>
            </a:r>
            <a:r>
              <a:rPr lang="nl-NL" dirty="0"/>
              <a:t> doet Marketing en Communicatie bij Visser &amp; Visser Accountants en Belastingadviseurs, een organisatie die al lang actief is met content marketing. En die moet wennen aan commercie: "We worstelen ook met binnen- en buitendienst: mensen die voorheen accountantswerk vooral intern deden en af en toe in een auto stapten, moeten nu proactief kansen bij klanten gaan zoeken." Dat is wennen inderdaad, zeker gezien de achtergrond van het bedrijf.</a:t>
            </a:r>
          </a:p>
          <a:p>
            <a:r>
              <a:rPr lang="nl-NL" dirty="0"/>
              <a:t>Alle content onder één dak</a:t>
            </a:r>
          </a:p>
          <a:p>
            <a:r>
              <a:rPr lang="nl-NL" dirty="0"/>
              <a:t>"Van oorsprong is ons bedrijf op Christelijke basis geschoeid, maar ik las laatst in een artikel dat dit vaker voorkomt bij accountantskantoren. Mensen waarderen dit verband, zeker sinds de schandalen van de laatste tijd." En ze willen hun basis verbreden: "Wat we willen proberen is om onze adviserende rol te versterken, maar wel vanuit een financiële basis. Dus bijvoorbeeld ook strategisch advies aan de hand van actuele stuurinformatie. En dan werkt de Christelijke identiteit mee: onze medewerkers zijn integere mensen. En dat heeft een magneetwerking."</a:t>
            </a:r>
          </a:p>
          <a:p>
            <a:r>
              <a:rPr lang="nl-NL" dirty="0"/>
              <a:t> </a:t>
            </a:r>
          </a:p>
          <a:p>
            <a:r>
              <a:rPr lang="nl-NL" dirty="0"/>
              <a:t>"We gaan van 'commodity's' zoals jaarrekeningen steeds vaker naar toegevoegde waarde in advies. We hebben een matrixorganisaties met 11 vestigingen (waarvan één in Dubai), maar we hebben ook branchevreemde specialisten in huis, bijvoorbeeld op IT-gebied en HRM. Onze kracht is dat we alles onder één dak hebben." Ook letterlijk? "De financiële specialisten zijn verdeeld: fiscalisten en accountants zitten in alle vestigingen, de stafafdelingen zitten vooral in Oud-Beijerland." En dat blijft ook zo? "We zijn ook daarin een omslag aan het maken: sommige vestigingen zitten dicht op elkaar, dus daar is synergie mogelijk. We willen het back office méér centraliseren, maar wel servicepunten in de buurt hebben." En dat betekent ruimte voor pro-activiteit.</a:t>
            </a:r>
          </a:p>
          <a:p>
            <a:r>
              <a:rPr lang="nl-NL" dirty="0"/>
              <a:t>En hoe is content marketing dan anders? "Onze relatiemanagers zijn meestal accountants, maar voor content marketing zijn vooral fiscalisten interessant. Belasting biedt de meeste mogelijkheden tot besparing namelijk, als je praat over méér relevante content waar je direct actie op kunt ondernemen, kom je vaker uit op fiscale onderwerpen." Dat was blijkbaar al bekend bij de voorgangster van Jeroen.</a:t>
            </a:r>
          </a:p>
          <a:p>
            <a:r>
              <a:rPr lang="nl-NL" dirty="0"/>
              <a:t> </a:t>
            </a:r>
          </a:p>
          <a:p>
            <a:r>
              <a:rPr lang="nl-NL" dirty="0" err="1"/>
              <a:t>Branchebrede</a:t>
            </a:r>
            <a:r>
              <a:rPr lang="nl-NL" dirty="0"/>
              <a:t> content marketing</a:t>
            </a:r>
          </a:p>
          <a:p>
            <a:r>
              <a:rPr lang="nl-NL" dirty="0"/>
              <a:t>"Ik ben hier een jaar geleden begonnen, voor mij zat een </a:t>
            </a:r>
            <a:r>
              <a:rPr lang="nl-NL" dirty="0" err="1"/>
              <a:t>communicatie-adviseur</a:t>
            </a:r>
            <a:r>
              <a:rPr lang="nl-NL" dirty="0"/>
              <a:t> die parttime al veel content heeft gemaakt. Er wordt al heel actief geblogd en goed kennis gedeeld via </a:t>
            </a:r>
            <a:r>
              <a:rPr lang="nl-NL" dirty="0" err="1"/>
              <a:t>social</a:t>
            </a:r>
            <a:r>
              <a:rPr lang="nl-NL" dirty="0"/>
              <a:t> media." Allemaal eigen content? "Niet alles. We zijn lid van de SRA, een netwerkorganisatie voor accountantskantoren zeg maar. Die hebben een </a:t>
            </a:r>
            <a:r>
              <a:rPr lang="nl-NL" dirty="0" err="1"/>
              <a:t>contentredactie</a:t>
            </a:r>
            <a:r>
              <a:rPr lang="nl-NL" dirty="0"/>
              <a:t> die erg actief is voor haar leden. Zo maken ze bijvoorbeeld een lijst met belastingtips voor het volgend jaar, die wij weer aanpassen naar onze wensen en visie. Heel veel content hier dus, maar het werd nooit goed verzilverd. En dat zie ik dus als mijn rol." Want met alleen content ben je er niet natuurlijk.</a:t>
            </a:r>
          </a:p>
          <a:p>
            <a:r>
              <a:rPr lang="nl-NL" dirty="0"/>
              <a:t>"Ik ben 50% van mijn tijd tekstschrijver, als je zelf niet schrijft kun je content niet goed beoordelen vind ik. Maar de stap naar bloggen is hier al gemaakt, daar ben ik mijn voorgangster wel dankbaar voor. Er lagen al veel bouwstenen, veel fundering en de eerste verdieping zelfs." En wat is jouw rol? "Waar ik me vooral op focus is verzilveren wat er al gedaan is, ik wil die laatste puntjes ook op de i zetten. Maar ook zaken als optimaliseren, verbinden, sturen en focus aanbrengen. We worden regelmatig benaderd door mensen naar aanleiding van blogs: 'wil je ons alsjeblieft helpen'. De inspanningen die we hebben gedaan worden nu verzilverd en tastbaar. En dan zien anderen ook dat het werkt." En zo bewijst Jeroen zijn toegevoegde waarde.</a:t>
            </a:r>
          </a:p>
          <a:p>
            <a:r>
              <a:rPr lang="nl-NL" dirty="0"/>
              <a:t>Contentverbreding</a:t>
            </a:r>
          </a:p>
          <a:p>
            <a:r>
              <a:rPr lang="nl-NL" dirty="0"/>
              <a:t>"Binnen accountancy wordt snel de weg naar de omzet gezocht, ROI is belangrijk. Hier zitten vooral financiële mannen natuurlijk, die kijken naar financiële cijfers. Dat is hun 'comfort zone'.  De fundering ligt er dus, maar de vraag die we krijgen is natuurlijk of we de kosten en uren terug gaan verdienen. Bij de pensioenadviseurs zien we gelukkig al dat content aantoonbaar werkt." En de focus ligt op tekst? "We produceren inderdaad vooral veel tekst, maar we proberen het wel met afbeeldingen en </a:t>
            </a:r>
            <a:r>
              <a:rPr lang="nl-NL" dirty="0" err="1"/>
              <a:t>infographics</a:t>
            </a:r>
            <a:r>
              <a:rPr lang="nl-NL" dirty="0"/>
              <a:t> op te leuken. Sommige kantoren werken met video, maar dat levert niet heel veel kliks op. Sommige collega's houden niet zo van video, en onze klanten zijn ook niet zo'n videokijkers." En fotografie? "We zijn bezig met een beeldbank en themafotografie, om wat minder glimlachende Amerikanen op stockfoto's te hoeven gebruiken." En zo bouwt het bedrijf aan een basis.</a:t>
            </a:r>
          </a:p>
          <a:p>
            <a:r>
              <a:rPr lang="nl-NL" dirty="0"/>
              <a:t> </a:t>
            </a:r>
          </a:p>
          <a:p>
            <a:r>
              <a:rPr lang="nl-NL" dirty="0"/>
              <a:t>"Er ligt hier een solide </a:t>
            </a:r>
            <a:r>
              <a:rPr lang="nl-NL" dirty="0" err="1"/>
              <a:t>contentbasis</a:t>
            </a:r>
            <a:r>
              <a:rPr lang="nl-NL" dirty="0"/>
              <a:t>, en ik verwacht dat we onderscheidend vermogen kunnen krijgen door de inspanningen aantoonbaar succesvol te laten maken en zien. Mensen content laten creëren is een grote stap die we hebben genomen, nu moeten we het gaan verzilveren. En dat vergt wel tijd. Komt goed."</a:t>
            </a: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13</a:t>
            </a:fld>
            <a:endParaRPr lang="nl-NL"/>
          </a:p>
        </p:txBody>
      </p:sp>
    </p:spTree>
    <p:extLst>
      <p:ext uri="{BB962C8B-B14F-4D97-AF65-F5344CB8AC3E}">
        <p14:creationId xmlns:p14="http://schemas.microsoft.com/office/powerpoint/2010/main" val="3003702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In 2012 sprak ik met Vincent </a:t>
            </a:r>
            <a:r>
              <a:rPr lang="nl-NL" dirty="0" err="1"/>
              <a:t>Hooplot</a:t>
            </a:r>
            <a:r>
              <a:rPr lang="nl-NL" dirty="0"/>
              <a:t>, destijds directeur marketing bij Robeco, over de implementatie van een </a:t>
            </a:r>
            <a:r>
              <a:rPr lang="nl-NL" dirty="0" err="1"/>
              <a:t>contentmarketingaanpak</a:t>
            </a:r>
            <a:r>
              <a:rPr lang="nl-NL" dirty="0"/>
              <a:t> bij Robeco voor de zakelijke markt. Vincent sprak over de voorwaarden voor het succesvol starten met </a:t>
            </a:r>
            <a:r>
              <a:rPr lang="nl-NL" dirty="0" err="1"/>
              <a:t>contentmarketing</a:t>
            </a:r>
            <a:r>
              <a:rPr lang="nl-NL" dirty="0"/>
              <a:t>. Voor Robeco was van groot belang dat </a:t>
            </a:r>
            <a:r>
              <a:rPr lang="nl-NL" dirty="0" err="1"/>
              <a:t>contentmarketing</a:t>
            </a:r>
            <a:r>
              <a:rPr lang="nl-NL" dirty="0"/>
              <a:t> op de agenda van de directie kwam, dat er een link was met de bedrijfsstrategie, dat er een </a:t>
            </a:r>
            <a:r>
              <a:rPr lang="nl-NL" dirty="0" err="1"/>
              <a:t>contentmanagementplan</a:t>
            </a:r>
            <a:r>
              <a:rPr lang="nl-NL" dirty="0"/>
              <a:t> zou zijn en dat de aanpak vooral pragmatisch zou blijven.</a:t>
            </a:r>
          </a:p>
          <a:p>
            <a:endParaRPr lang="nl-NL" dirty="0"/>
          </a:p>
          <a:p>
            <a:r>
              <a:rPr lang="nl-NL" dirty="0"/>
              <a:t>Nu, bijna 3 jaar later, ben ik benieuwd hoe de vlag er bij hangt en ik ga in gesprek met Johan Hillebrand, hoofd </a:t>
            </a:r>
            <a:r>
              <a:rPr lang="nl-NL" dirty="0" err="1"/>
              <a:t>contentmanagement</a:t>
            </a:r>
            <a:r>
              <a:rPr lang="nl-NL" dirty="0"/>
              <a:t> bij Robeco Global Marketing. Binnenkort spreekt Johan op het B2B Marketing Forum om zijn verhaal nog verder toe te lichten.</a:t>
            </a:r>
          </a:p>
          <a:p>
            <a:endParaRPr lang="nl-NL" dirty="0"/>
          </a:p>
          <a:p>
            <a:r>
              <a:rPr lang="nl-NL" dirty="0"/>
              <a:t>Robeco heeft b2b-contentmarketing intussen goed onder de knie en 2015 wordt het jaar voor zaken als het professionaliseren van leadmanagement, met andere woorden: hoe geeft marketing de juiste leads aan sales? </a:t>
            </a:r>
            <a:r>
              <a:rPr lang="nl-NL" dirty="0" err="1"/>
              <a:t>Marketingautomation</a:t>
            </a:r>
            <a:r>
              <a:rPr lang="nl-NL" dirty="0"/>
              <a:t> zou ook een volgende stap zijn de komende periode. Vandaag vraag ik aan Johan hoe het op de kaart zetten van </a:t>
            </a:r>
            <a:r>
              <a:rPr lang="nl-NL" dirty="0" err="1"/>
              <a:t>contentmarketing</a:t>
            </a:r>
            <a:r>
              <a:rPr lang="nl-NL" dirty="0"/>
              <a:t> de afgelopen periode is verlopen en wat de </a:t>
            </a:r>
            <a:r>
              <a:rPr lang="nl-NL" dirty="0" err="1"/>
              <a:t>lessons</a:t>
            </a:r>
            <a:r>
              <a:rPr lang="nl-NL" dirty="0"/>
              <a:t> </a:t>
            </a:r>
            <a:r>
              <a:rPr lang="nl-NL" dirty="0" err="1"/>
              <a:t>learned</a:t>
            </a:r>
            <a:r>
              <a:rPr lang="nl-NL" dirty="0"/>
              <a:t> zijn.</a:t>
            </a:r>
          </a:p>
          <a:p>
            <a:endParaRPr lang="nl-NL" dirty="0"/>
          </a:p>
          <a:p>
            <a:r>
              <a:rPr lang="nl-NL" dirty="0"/>
              <a:t>Robeco gelooft in Do-It-Yourself-marketing, wat bedoel je daarmee?</a:t>
            </a:r>
          </a:p>
          <a:p>
            <a:r>
              <a:rPr lang="nl-NL" dirty="0"/>
              <a:t>We creëren content zelf, zo is dat ontstaan en dat brengt een aantal dingen met zich mee:</a:t>
            </a:r>
          </a:p>
          <a:p>
            <a:endParaRPr lang="nl-NL" dirty="0"/>
          </a:p>
          <a:p>
            <a:r>
              <a:rPr lang="nl-NL" dirty="0"/>
              <a:t>Zelf de regie hebben, maakt dat het authentieker is. De content zit dicht op wat Robeco is en waar Robeco voor staat.</a:t>
            </a:r>
          </a:p>
          <a:p>
            <a:r>
              <a:rPr lang="nl-NL" dirty="0"/>
              <a:t>Het maakt ook dat we dichter op de resultaten zitten: we maken het, we zetten het op </a:t>
            </a:r>
            <a:r>
              <a:rPr lang="nl-NL" dirty="0" err="1"/>
              <a:t>social</a:t>
            </a:r>
            <a:r>
              <a:rPr lang="nl-NL" dirty="0"/>
              <a:t> media, we kunnen meteen meten wat wel en niet werkt.</a:t>
            </a:r>
          </a:p>
          <a:p>
            <a:r>
              <a:rPr lang="nl-NL" dirty="0"/>
              <a:t>Mijn ervaring is dat het beter gaat als dat allemaal dichtbij elkaar zit. De doorlooptijd is kort en </a:t>
            </a:r>
            <a:r>
              <a:rPr lang="nl-NL" dirty="0" err="1"/>
              <a:t>learnings</a:t>
            </a:r>
            <a:r>
              <a:rPr lang="nl-NL" dirty="0"/>
              <a:t> kunnen snel worden opgepakt.</a:t>
            </a:r>
          </a:p>
          <a:p>
            <a:r>
              <a:rPr lang="nl-NL" dirty="0"/>
              <a:t>Bij Robeco wordt van oudsher veel content geproduceerd, maar die productie is wel omhoog geschoten de afgelopen jaren. We krijgen zelf veel energie van de ingestoken richting en behaalde resultaten. Vroeger werden artikelen gemaakt maar werd er minder goed gemonitord wanneer en hoe vaak content werd gelezen. Nu houden we nauwkeurig bij wat en hoeveel er van ons gelezen wordt en dat werkt een meer ambitieuze manier van schrijven in de hand.” </a:t>
            </a:r>
          </a:p>
          <a:p>
            <a:endParaRPr lang="nl-NL" dirty="0"/>
          </a:p>
          <a:p>
            <a:r>
              <a:rPr lang="nl-NL" dirty="0"/>
              <a:t>Hoe heeft Robeco </a:t>
            </a:r>
            <a:r>
              <a:rPr lang="nl-NL" dirty="0" err="1"/>
              <a:t>contentmarketing</a:t>
            </a:r>
            <a:r>
              <a:rPr lang="nl-NL" dirty="0"/>
              <a:t> naar een hoger niveau getild?</a:t>
            </a:r>
          </a:p>
          <a:p>
            <a:r>
              <a:rPr lang="nl-NL" dirty="0"/>
              <a:t>We zijn begonnen met een </a:t>
            </a:r>
            <a:r>
              <a:rPr lang="nl-NL" dirty="0" err="1"/>
              <a:t>contentstrategie</a:t>
            </a:r>
            <a:r>
              <a:rPr lang="nl-NL" dirty="0"/>
              <a:t>, </a:t>
            </a:r>
            <a:r>
              <a:rPr lang="nl-NL" dirty="0" err="1"/>
              <a:t>contentplanning</a:t>
            </a:r>
            <a:r>
              <a:rPr lang="nl-NL" dirty="0"/>
              <a:t>, een </a:t>
            </a:r>
            <a:r>
              <a:rPr lang="nl-NL" dirty="0" err="1"/>
              <a:t>library</a:t>
            </a:r>
            <a:r>
              <a:rPr lang="nl-NL" dirty="0"/>
              <a:t> (deze noemen we ons </a:t>
            </a:r>
            <a:r>
              <a:rPr lang="nl-NL" dirty="0" err="1"/>
              <a:t>contentplaza</a:t>
            </a:r>
            <a:r>
              <a:rPr lang="nl-NL" dirty="0"/>
              <a:t>). We hebben onze schrijvers getraind op hoe we beter kunnen schrijven. Nu kunnen de schrijvers veel sneller </a:t>
            </a:r>
            <a:r>
              <a:rPr lang="nl-NL" dirty="0" err="1"/>
              <a:t>to</a:t>
            </a:r>
            <a:r>
              <a:rPr lang="nl-NL" dirty="0"/>
              <a:t> </a:t>
            </a:r>
            <a:r>
              <a:rPr lang="nl-NL" dirty="0" err="1"/>
              <a:t>the</a:t>
            </a:r>
            <a:r>
              <a:rPr lang="nl-NL" dirty="0"/>
              <a:t> point komen en wordt er hard gewerkt aan de juiste titels van artikelen, maar ook gewerkt aan betere </a:t>
            </a:r>
            <a:r>
              <a:rPr lang="nl-NL" dirty="0" err="1"/>
              <a:t>infographics</a:t>
            </a:r>
            <a:r>
              <a:rPr lang="nl-NL" dirty="0"/>
              <a:t>. Het schrijven met zoekmachineoptimalisatie in het achterhoofd zit in onze genen.</a:t>
            </a:r>
          </a:p>
          <a:p>
            <a:endParaRPr lang="nl-NL" dirty="0"/>
          </a:p>
          <a:p>
            <a:r>
              <a:rPr lang="nl-NL" dirty="0"/>
              <a:t>Toen ik binnenkwam hadden we drie teams - schrijvers, web en informatie - die onafhankelijk van elkaar opereerden. Nu zijn die veel beter op elkaar afgestemd. Content staat op de kaart. We creëren, we publiceren en we distribueren de content en het is een geoliede machine. Ook zijn we gestart met het beter inzetten van </a:t>
            </a:r>
            <a:r>
              <a:rPr lang="nl-NL" dirty="0" err="1"/>
              <a:t>social</a:t>
            </a:r>
            <a:r>
              <a:rPr lang="nl-NL" dirty="0"/>
              <a:t> media en zijn we van 5000 naar 50.000 volgers op Twitter en LinkedIn gegroeid in het afgelopen jaar. We maken nu aantrekkelijke content en benutten de kracht van </a:t>
            </a:r>
            <a:r>
              <a:rPr lang="nl-NL" dirty="0" err="1"/>
              <a:t>social</a:t>
            </a:r>
            <a:r>
              <a:rPr lang="nl-NL" dirty="0"/>
              <a:t> media. Dit doen we niet alleen in Nederland, maar wereldwijd.</a:t>
            </a:r>
          </a:p>
          <a:p>
            <a:endParaRPr lang="nl-NL" dirty="0"/>
          </a:p>
          <a:p>
            <a:r>
              <a:rPr lang="nl-NL" dirty="0"/>
              <a:t>Wat is je grootste uitdaging voor 2015?</a:t>
            </a:r>
          </a:p>
          <a:p>
            <a:r>
              <a:rPr lang="nl-NL" dirty="0"/>
              <a:t>We willen het leadproces op een hoger niveau krijgen en </a:t>
            </a:r>
            <a:r>
              <a:rPr lang="nl-NL" dirty="0" err="1"/>
              <a:t>marketingautomation</a:t>
            </a:r>
            <a:r>
              <a:rPr lang="nl-NL" dirty="0"/>
              <a:t> inrichten. Alles wat we willen doorvoeren, vergt een plan van aanpak en een continue discussie. Draagvlak creëren blijft belangrijk. Het gaat nu best goed met content en anderen kijken jaloers naar Robeco. Maar er is nog steeds discussie over de impact van </a:t>
            </a:r>
            <a:r>
              <a:rPr lang="nl-NL" dirty="0" err="1"/>
              <a:t>social</a:t>
            </a:r>
            <a:r>
              <a:rPr lang="nl-NL" dirty="0"/>
              <a:t> media, over de kracht van die leads. Kleine signalen pikken we op en geven we door aan Sales. Als </a:t>
            </a:r>
            <a:r>
              <a:rPr lang="nl-NL" dirty="0" err="1"/>
              <a:t>contentafdeling</a:t>
            </a:r>
            <a:r>
              <a:rPr lang="nl-NL" dirty="0"/>
              <a:t> moet je doorlopend de relevantie van de content die je maakt kunnen verdedigen.</a:t>
            </a:r>
          </a:p>
          <a:p>
            <a:endParaRPr lang="nl-NL" dirty="0"/>
          </a:p>
          <a:p>
            <a:r>
              <a:rPr lang="nl-NL" dirty="0"/>
              <a:t>Bij Robeco is er ook volop ruimte voor traditionele marketing en is er budget voor </a:t>
            </a:r>
            <a:r>
              <a:rPr lang="nl-NL" dirty="0" err="1"/>
              <a:t>advertorials</a:t>
            </a:r>
            <a:r>
              <a:rPr lang="nl-NL" dirty="0"/>
              <a:t> en advertenties, maar de rol van </a:t>
            </a:r>
            <a:r>
              <a:rPr lang="nl-NL" dirty="0" err="1"/>
              <a:t>contentmarketing</a:t>
            </a:r>
            <a:r>
              <a:rPr lang="nl-NL" dirty="0"/>
              <a:t> neemt absoluut toe. Ik kan gelukkig wel laten zien wat we ermee bijdragen.</a:t>
            </a:r>
          </a:p>
          <a:p>
            <a:endParaRPr lang="nl-NL" dirty="0"/>
          </a:p>
          <a:p>
            <a:r>
              <a:rPr lang="nl-NL" dirty="0"/>
              <a:t>Wat zijn je belangrijkste </a:t>
            </a:r>
            <a:r>
              <a:rPr lang="nl-NL" dirty="0" err="1"/>
              <a:t>lessons</a:t>
            </a:r>
            <a:r>
              <a:rPr lang="nl-NL" dirty="0"/>
              <a:t> </a:t>
            </a:r>
            <a:r>
              <a:rPr lang="nl-NL" dirty="0" err="1"/>
              <a:t>learned</a:t>
            </a:r>
            <a:r>
              <a:rPr lang="nl-NL" dirty="0"/>
              <a:t>?</a:t>
            </a:r>
          </a:p>
          <a:p>
            <a:r>
              <a:rPr lang="nl-NL" dirty="0"/>
              <a:t>Draagvlak - Het is geen eenvoudig proces. Het creëren van draagvlak is minstens zo belangrijk als het leveren van kwaliteit en snelheid. Contentmarketing opereert naast branding, naast sales, naast corporate </a:t>
            </a:r>
            <a:r>
              <a:rPr lang="nl-NL" dirty="0" err="1"/>
              <a:t>communications</a:t>
            </a:r>
            <a:r>
              <a:rPr lang="nl-NL" dirty="0"/>
              <a:t> en naast de beleggers, waarbij je wel discussie over verantwoordelijkheden hebt. Wat is onze plek in de organisatie? Die discussie blijft spelen. Ik ben geen gewone </a:t>
            </a:r>
            <a:r>
              <a:rPr lang="nl-NL" dirty="0" err="1"/>
              <a:t>contentproductieclub</a:t>
            </a:r>
            <a:r>
              <a:rPr lang="nl-NL" dirty="0"/>
              <a:t>. Ik sta voor content met een visie en heb een </a:t>
            </a:r>
            <a:r>
              <a:rPr lang="nl-NL" dirty="0" err="1"/>
              <a:t>contentmarketingagenda</a:t>
            </a:r>
            <a:r>
              <a:rPr lang="nl-NL" dirty="0"/>
              <a:t>. Wij werken dus niet volgens ‘u vraagt, wij draaien’. Om dit te bereiken moet ik continu alert blijven.</a:t>
            </a:r>
          </a:p>
          <a:p>
            <a:endParaRPr lang="nl-NL" dirty="0"/>
          </a:p>
          <a:p>
            <a:r>
              <a:rPr lang="nl-NL" dirty="0"/>
              <a:t>Gewoon beginnen - Met </a:t>
            </a:r>
            <a:r>
              <a:rPr lang="nl-NL" dirty="0" err="1"/>
              <a:t>social</a:t>
            </a:r>
            <a:r>
              <a:rPr lang="nl-NL" dirty="0"/>
              <a:t> media zijn we gewoon begonnen, eerst reactief, nu proactief. We hebben er wel </a:t>
            </a:r>
            <a:r>
              <a:rPr lang="nl-NL" dirty="0" err="1"/>
              <a:t>KPI’s</a:t>
            </a:r>
            <a:r>
              <a:rPr lang="nl-NL" dirty="0"/>
              <a:t> op gezet, maar we zijn klein begonnen. Eerst resultaten laten zien zodat het tij keert. Daar is nog een lange weg te gaan. Maar, als ik niet was begonnen dan had ik het ook niet kunnen bewijzen. En nu kan ik de eerste resultaten laten zien.</a:t>
            </a:r>
          </a:p>
          <a:p>
            <a:endParaRPr lang="nl-NL" dirty="0"/>
          </a:p>
          <a:p>
            <a:endParaRPr lang="nl-NL" dirty="0"/>
          </a:p>
          <a:p>
            <a:endParaRPr lang="nl-NL" dirty="0"/>
          </a:p>
          <a:p>
            <a:r>
              <a:rPr lang="nl-NL" dirty="0"/>
              <a:t>Wat is je ambitie voor 2015?</a:t>
            </a:r>
          </a:p>
          <a:p>
            <a:r>
              <a:rPr lang="nl-NL" dirty="0"/>
              <a:t>Onder de Europese Asset Managers wil ik met de beste content voor de dag komen. Ik geloof dat dit kan, we zijn nog niet de beste vergeleken met de grote internationale spelers. Maar binnen Europa kunnen we onze concurrenten qua content wel verslaan denk ik. En een tweede ambitie is dat sales en marketing een geoliede machine worden. Met korte lijnen van content naar sales.</a:t>
            </a: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14</a:t>
            </a:fld>
            <a:endParaRPr lang="nl-NL"/>
          </a:p>
        </p:txBody>
      </p:sp>
    </p:spTree>
    <p:extLst>
      <p:ext uri="{BB962C8B-B14F-4D97-AF65-F5344CB8AC3E}">
        <p14:creationId xmlns:p14="http://schemas.microsoft.com/office/powerpoint/2010/main" val="1435882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“Indrukwekkend, het enthousiasme waarmee mijn collega’s kunnen praten over de onderwerpen waar ze veel van af weten, zoals specifieke btw-vraagstukken”. Hans Derksen, marketing manager bij ABAB Accountants en Adviseurs, is erg onder de indruk van de kennis van zijn collega's. Hans vindt het dan ook zonde dat ze niet méér van hun kennis delen, als magneet voor klanten. Maar blijkbaar is dat iets wat je vaker ziet in de accountancy, en daar zijn meerdere redenen voor. Redenen die marketeers die bezig zijn met content marketing in hun bedrijf ongetwijfeld bekend voor zullen komen.</a:t>
            </a:r>
          </a:p>
          <a:p>
            <a:r>
              <a:rPr lang="nl-NL" dirty="0"/>
              <a:t>	</a:t>
            </a:r>
          </a:p>
          <a:p>
            <a:r>
              <a:rPr lang="nl-NL" dirty="0"/>
              <a:t>Terughoudende professionals</a:t>
            </a:r>
          </a:p>
          <a:p>
            <a:endParaRPr lang="nl-NL" dirty="0"/>
          </a:p>
          <a:p>
            <a:r>
              <a:rPr lang="nl-NL" dirty="0"/>
              <a:t>Eén van de redenen dat de professionals van ABAB hun kennis niet delen is een stukje introversie: professionals met kennis van zaken zijn meestal niet degenen die erover roepen. Misschien is het wel andersom, en zijn de roepers vaak degenen met de minste kennis. Hoe dan ook: het blijft zonde vanuit een 'content marketing' perspectief.</a:t>
            </a:r>
          </a:p>
          <a:p>
            <a:r>
              <a:rPr lang="nl-NL" dirty="0"/>
              <a:t>Een tweede reden dat accountants niet zo snel hun kennis zullen delen, is dat ze voor klanten vaak met gevoelige informatie bezig zijn, zoals over hun financiële cijfers. En die klanten zitten er natuurlijk niet op te wachten dat deze informatie via blogs en andere artikelen met de wereld gedeeld wordt. Alhoewel je kennis natuurlijk ook kunt delen zonder op cases in te gaan, en als je een case gebruikt kun je dit anoniem doen. Maar dat terzijde.</a:t>
            </a:r>
          </a:p>
          <a:p>
            <a:r>
              <a:rPr lang="nl-NL" dirty="0"/>
              <a:t>Blijkbaar zijn er volgens Hans Derksen nog twee, meer accountant-specifieke redenen om kennis niet te delen: de neiging van accountants om 'achteruit te kijken' en daarnaast de 'uurtje-factuurtje'-cultuur. Ik zal ze beide beschrijven. Maar eerst iets over ABAB.</a:t>
            </a:r>
          </a:p>
          <a:p>
            <a:endParaRPr lang="nl-NL" dirty="0"/>
          </a:p>
          <a:p>
            <a:r>
              <a:rPr lang="nl-NL" dirty="0"/>
              <a:t>De boekhouding van de boer</a:t>
            </a:r>
          </a:p>
          <a:p>
            <a:endParaRPr lang="nl-NL" dirty="0"/>
          </a:p>
          <a:p>
            <a:r>
              <a:rPr lang="nl-NL" dirty="0"/>
              <a:t>Rond 1900 ontstond een groeiende behoefte bij boeren in Brabant om méér te gaan samenwerken op allerlei gebieden. In de decennia ervoor werden de meestal kleine keuterboertjes flink uitgebuit door de groeiende macht van de industriëlen, een ontwikkeling die de </a:t>
            </a:r>
            <a:r>
              <a:rPr lang="nl-NL" dirty="0" err="1"/>
              <a:t>Heeswijkse</a:t>
            </a:r>
            <a:r>
              <a:rPr lang="nl-NL" dirty="0"/>
              <a:t> pater Van den </a:t>
            </a:r>
            <a:r>
              <a:rPr lang="nl-NL" dirty="0" err="1"/>
              <a:t>Elsen</a:t>
            </a:r>
            <a:r>
              <a:rPr lang="nl-NL" dirty="0"/>
              <a:t> niet langer aan kon zien. Hij mobiliseerde de boeren en stimuleerde ze om samen te gaan werken op de inkoop (bv. veevoer van CHV) en verkoop (bv. melk van Campina) van hun producten, en op de inkoop van allerlei ondersteunende producten en diensten, waaronder ook financiële. En zo stond 'boerenapostel' Van den </a:t>
            </a:r>
            <a:r>
              <a:rPr lang="nl-NL" dirty="0" err="1"/>
              <a:t>Elsen</a:t>
            </a:r>
            <a:r>
              <a:rPr lang="nl-NL" dirty="0"/>
              <a:t> aan de wieg van de Rabobank, Interpolis en na verloop van tijd ook ABAB, het 'Accountants Belasting Advies Bureau'. De boekhouding van de boeren diende immers elk jaar ook door een onafhankelijk iemand gecontroleerd te worden: de accountant. Maar om de sprong naar content marketing te maken: accountants hebben een belangrijk kenmerk dat ze belemmert in het delen van hun expertise, ze kijken van </a:t>
            </a:r>
            <a:r>
              <a:rPr lang="nl-NL" dirty="0" err="1"/>
              <a:t>nature</a:t>
            </a:r>
            <a:r>
              <a:rPr lang="nl-NL" dirty="0"/>
              <a:t> achteruit.</a:t>
            </a:r>
          </a:p>
          <a:p>
            <a:endParaRPr lang="nl-NL" dirty="0"/>
          </a:p>
          <a:p>
            <a:r>
              <a:rPr lang="nl-NL" dirty="0"/>
              <a:t>Achteruit kijken</a:t>
            </a:r>
          </a:p>
          <a:p>
            <a:endParaRPr lang="nl-NL" dirty="0"/>
          </a:p>
          <a:p>
            <a:r>
              <a:rPr lang="nl-NL" dirty="0"/>
              <a:t>Accountants worden natuurlijk ingehuurd zodra een jaar voorbij is en de boeken gesloten zijn, ze worden gevraagd om achteraf te kijken of alles klopt. Een accountant zal dan ook eerder zeggen "Waarom heb je van die nieuwe belastingregel geen gebruikgemaakt" dan dat hij klanten </a:t>
            </a:r>
            <a:r>
              <a:rPr lang="nl-NL" dirty="0" err="1"/>
              <a:t>pro-actief</a:t>
            </a:r>
            <a:r>
              <a:rPr lang="nl-NL" dirty="0"/>
              <a:t> wijst op nieuwe belastingregels die eraan komen. Maar dat is wel de kant die ABAB op wil, of in elk geval Hans Derksen: accountants die blogs schrijven over hun expertise, bijvoorbeeld inhakend op een actuele ontwikkeling. Je komt het vaker tegen bij professionals: ze beseffen de 'commerciële waarde' niet van wat ze in huis hebben. Hans stimuleert zijn collega's daarom om hun kennis te delen, en wijst ze op de aantrekkingskracht van hun artikelen op (nieuwe) klanten en het effect op hun '</a:t>
            </a:r>
            <a:r>
              <a:rPr lang="nl-NL" dirty="0" err="1"/>
              <a:t>thought</a:t>
            </a:r>
            <a:r>
              <a:rPr lang="nl-NL" dirty="0"/>
              <a:t> </a:t>
            </a:r>
            <a:r>
              <a:rPr lang="nl-NL" dirty="0" err="1"/>
              <a:t>leadership</a:t>
            </a:r>
            <a:r>
              <a:rPr lang="nl-NL" dirty="0"/>
              <a:t>', oftewel hun status van goeroe in de markt op een bepaald onderwerp. Accountancy zelf wordt méér en méér een commodity, dus zullen de bureaus op zoek moeten naar adviseringskansen. En dus hun expertise tonen, maar de praktijk leert dat het allemaal erg wennen is, dat schrijven. Bovendien als het moeilijk te verantwoorden is. Want wie betaalt ervoor?</a:t>
            </a:r>
          </a:p>
          <a:p>
            <a:endParaRPr lang="nl-NL" dirty="0"/>
          </a:p>
          <a:p>
            <a:r>
              <a:rPr lang="nl-NL" dirty="0"/>
              <a:t>Naar welk factuurtje gaat dit uurtje?</a:t>
            </a:r>
          </a:p>
          <a:p>
            <a:endParaRPr lang="nl-NL" dirty="0"/>
          </a:p>
          <a:p>
            <a:r>
              <a:rPr lang="nl-NL" dirty="0"/>
              <a:t>Het is in de accountancy gebruikelijk om 'uren te schrijven', oftewel om de gewerkte uren zoveel mogelijk toe te schrijven aan specifieke klanten. Het schrijven van een blog als magneet voor (nieuwe) klanten is dan een probleem: de uren die daarin zitten zijn niet aan een specifieke klant toe te wijzen. In het verleden werd dit soort 'werving' door de mensen van stafafdelingen gedaan, en meer specifiek natuurlijk de afdeling Marketing. Bij het motiveren van accountants om hun kennis online te delen dient dus ook met de cultuur van het bedrijf (of eigenlijk: van de hele branche) rekening te worden gehouden.</a:t>
            </a: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15</a:t>
            </a:fld>
            <a:endParaRPr lang="nl-NL"/>
          </a:p>
        </p:txBody>
      </p:sp>
    </p:spTree>
    <p:extLst>
      <p:ext uri="{BB962C8B-B14F-4D97-AF65-F5344CB8AC3E}">
        <p14:creationId xmlns:p14="http://schemas.microsoft.com/office/powerpoint/2010/main" val="647845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sz="1200" b="0" i="1" kern="1200" dirty="0">
                <a:solidFill>
                  <a:schemeClr val="tx1"/>
                </a:solidFill>
                <a:effectLst/>
                <a:latin typeface="+mn-lt"/>
                <a:ea typeface="+mn-ea"/>
                <a:cs typeface="+mn-cs"/>
              </a:rPr>
              <a:t>"Wij rijden met ons gas per jaar bijna één miljard kilometer, 6,5 keer naar de zon. Dan gaat er wel eens wat verkeerd, maar onze CEO wil de kans daarop naar nul reduceren, en hij gelooft ook dat dat moet kunnen. We sturen nu dus verhalen in mails met links naar het intranet rond, waarin je ziet hoe een collega in een ander land omgaat met fouten en de les die ze geleerd hebben. Dat is interne content, maar die kan ook extern gebruikt worden natuurlijk. Dat deden we tot nu toe niet genoeg."</a:t>
            </a:r>
            <a:r>
              <a:rPr lang="nl-NL" sz="1200" b="0" i="0" kern="120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hlinkClick r:id="rId3"/>
              </a:rPr>
              <a:t>Marco van Dorp</a:t>
            </a:r>
            <a:r>
              <a:rPr lang="nl-NL" sz="1200" b="0" i="0" kern="1200" dirty="0">
                <a:solidFill>
                  <a:schemeClr val="tx1"/>
                </a:solidFill>
                <a:effectLst/>
                <a:latin typeface="+mn-lt"/>
                <a:ea typeface="+mn-ea"/>
                <a:cs typeface="+mn-cs"/>
              </a:rPr>
              <a:t> is Channel Manager E-Business bij </a:t>
            </a:r>
            <a:r>
              <a:rPr lang="nl-NL" sz="1200" b="0" i="0" kern="1200" dirty="0">
                <a:solidFill>
                  <a:schemeClr val="tx1"/>
                </a:solidFill>
                <a:effectLst/>
                <a:latin typeface="+mn-lt"/>
                <a:ea typeface="+mn-ea"/>
                <a:cs typeface="+mn-cs"/>
                <a:hlinkClick r:id="rId4"/>
              </a:rPr>
              <a:t>Linde Gas</a:t>
            </a:r>
            <a:r>
              <a:rPr lang="nl-NL" sz="1200" b="0" i="0" kern="1200" dirty="0">
                <a:solidFill>
                  <a:schemeClr val="tx1"/>
                </a:solidFill>
                <a:effectLst/>
                <a:latin typeface="+mn-lt"/>
                <a:ea typeface="+mn-ea"/>
                <a:cs typeface="+mn-cs"/>
              </a:rPr>
              <a:t>, en actief met content marketing. </a:t>
            </a:r>
            <a:r>
              <a:rPr lang="nl-NL" sz="1200" b="0" i="1" kern="1200" dirty="0">
                <a:solidFill>
                  <a:schemeClr val="tx1"/>
                </a:solidFill>
                <a:effectLst/>
                <a:latin typeface="+mn-lt"/>
                <a:ea typeface="+mn-ea"/>
                <a:cs typeface="+mn-cs"/>
              </a:rPr>
              <a:t>"We willen internationaal actiever worden met deze vormen van storytelling. We gebruiken het extern maar ook intern, we hebben een groot intranet omdat we in veel landen zitten met veel culturen en talen. Aan de hand van verhalen willen we boodschappen over brengen."</a:t>
            </a:r>
            <a:r>
              <a:rPr lang="nl-NL" sz="1200" b="0" i="0" kern="1200" dirty="0">
                <a:solidFill>
                  <a:schemeClr val="tx1"/>
                </a:solidFill>
                <a:effectLst/>
                <a:latin typeface="+mn-lt"/>
                <a:ea typeface="+mn-ea"/>
                <a:cs typeface="+mn-cs"/>
              </a:rPr>
              <a:t> En wat bijzonder is: bij Linde Gas Benelux zijn ze extern begonnen met content, en brengen het nu naar binnen. En dat heeft een bijzondere reden.</a:t>
            </a:r>
          </a:p>
          <a:p>
            <a:r>
              <a:rPr lang="nl-NL" sz="1200" b="1" i="0" kern="1200" dirty="0">
                <a:solidFill>
                  <a:schemeClr val="tx1"/>
                </a:solidFill>
                <a:effectLst/>
                <a:latin typeface="+mn-lt"/>
                <a:ea typeface="+mn-ea"/>
                <a:cs typeface="+mn-cs"/>
              </a:rPr>
              <a:t>Externe content voor intern gebruik</a:t>
            </a:r>
          </a:p>
          <a:p>
            <a:r>
              <a:rPr lang="nl-NL" sz="1200" b="0" i="1" kern="1200" dirty="0">
                <a:solidFill>
                  <a:schemeClr val="tx1"/>
                </a:solidFill>
                <a:effectLst/>
                <a:latin typeface="+mn-lt"/>
                <a:ea typeface="+mn-ea"/>
                <a:cs typeface="+mn-cs"/>
              </a:rPr>
              <a:t>"Er zijn plannen voor het bouwen van een content base waarin we alles labelen aan de hand van onderwerpen. Aan de hand van die labels bepalen we via welke bronnen het verspreiden: intern of extern, en via mail, </a:t>
            </a:r>
            <a:r>
              <a:rPr lang="nl-NL" sz="1200" b="0" i="1" kern="1200" dirty="0" err="1">
                <a:solidFill>
                  <a:schemeClr val="tx1"/>
                </a:solidFill>
                <a:effectLst/>
                <a:latin typeface="+mn-lt"/>
                <a:ea typeface="+mn-ea"/>
                <a:cs typeface="+mn-cs"/>
                <a:hlinkClick r:id="rId5"/>
              </a:rPr>
              <a:t>social</a:t>
            </a:r>
            <a:r>
              <a:rPr lang="nl-NL" sz="1200" b="0" i="1" kern="1200" dirty="0">
                <a:solidFill>
                  <a:schemeClr val="tx1"/>
                </a:solidFill>
                <a:effectLst/>
                <a:latin typeface="+mn-lt"/>
                <a:ea typeface="+mn-ea"/>
                <a:cs typeface="+mn-cs"/>
                <a:hlinkClick r:id="rId5"/>
              </a:rPr>
              <a:t> media</a:t>
            </a:r>
            <a:r>
              <a:rPr lang="nl-NL" sz="1200" b="0" i="1" kern="1200" dirty="0">
                <a:solidFill>
                  <a:schemeClr val="tx1"/>
                </a:solidFill>
                <a:effectLst/>
                <a:latin typeface="+mn-lt"/>
                <a:ea typeface="+mn-ea"/>
                <a:cs typeface="+mn-cs"/>
              </a:rPr>
              <a:t> noem maar op. Dan ga je echt geïntegreerd content marketing doen en neem je eilandjes weg. Veel interne stukjes kunnen ook voor klanten interessant zijn, bijvoorbeeld over koelen en vriezen of lassen en snijden. We zaaien zaadjes en planten plantjes, en mensen vinden ons steeds vaker."</a:t>
            </a:r>
            <a:r>
              <a:rPr lang="nl-NL" sz="1200" b="0" i="0" kern="1200" dirty="0">
                <a:solidFill>
                  <a:schemeClr val="tx1"/>
                </a:solidFill>
                <a:effectLst/>
                <a:latin typeface="+mn-lt"/>
                <a:ea typeface="+mn-ea"/>
                <a:cs typeface="+mn-cs"/>
              </a:rPr>
              <a:t> En dat zaaien doe je via </a:t>
            </a:r>
            <a:r>
              <a:rPr lang="nl-NL" sz="1200" b="0" i="0" kern="1200" dirty="0" err="1">
                <a:solidFill>
                  <a:schemeClr val="tx1"/>
                </a:solidFill>
                <a:effectLst/>
                <a:latin typeface="+mn-lt"/>
                <a:ea typeface="+mn-ea"/>
                <a:cs typeface="+mn-cs"/>
              </a:rPr>
              <a:t>social</a:t>
            </a:r>
            <a:r>
              <a:rPr lang="nl-NL" sz="1200" b="0" i="0" kern="1200" dirty="0">
                <a:solidFill>
                  <a:schemeClr val="tx1"/>
                </a:solidFill>
                <a:effectLst/>
                <a:latin typeface="+mn-lt"/>
                <a:ea typeface="+mn-ea"/>
                <a:cs typeface="+mn-cs"/>
              </a:rPr>
              <a:t> media? </a:t>
            </a:r>
            <a:r>
              <a:rPr lang="nl-NL" sz="1200" b="0" i="1" kern="1200" dirty="0">
                <a:solidFill>
                  <a:schemeClr val="tx1"/>
                </a:solidFill>
                <a:effectLst/>
                <a:latin typeface="+mn-lt"/>
                <a:ea typeface="+mn-ea"/>
                <a:cs typeface="+mn-cs"/>
              </a:rPr>
              <a:t>"We delen redelijk veel content via </a:t>
            </a:r>
            <a:r>
              <a:rPr lang="nl-NL" sz="1200" b="0" i="1" kern="1200" dirty="0" err="1">
                <a:solidFill>
                  <a:schemeClr val="tx1"/>
                </a:solidFill>
                <a:effectLst/>
                <a:latin typeface="+mn-lt"/>
                <a:ea typeface="+mn-ea"/>
                <a:cs typeface="+mn-cs"/>
              </a:rPr>
              <a:t>social</a:t>
            </a:r>
            <a:r>
              <a:rPr lang="nl-NL" sz="1200" b="0" i="1" kern="1200" dirty="0">
                <a:solidFill>
                  <a:schemeClr val="tx1"/>
                </a:solidFill>
                <a:effectLst/>
                <a:latin typeface="+mn-lt"/>
                <a:ea typeface="+mn-ea"/>
                <a:cs typeface="+mn-cs"/>
              </a:rPr>
              <a:t> media inderdaad. Toevallig hebben we vandaag nog een berichtje geplaatst over gassen, voor op het basisonderwijs. Het ging over waar je gassen voor gebruikt, in kindertaal geschreven." </a:t>
            </a:r>
            <a:r>
              <a:rPr lang="nl-NL" sz="1200" b="0" i="0" kern="1200" dirty="0">
                <a:solidFill>
                  <a:schemeClr val="tx1"/>
                </a:solidFill>
                <a:effectLst/>
                <a:latin typeface="+mn-lt"/>
                <a:ea typeface="+mn-ea"/>
                <a:cs typeface="+mn-cs"/>
              </a:rPr>
              <a:t>Externe content dus, die Linde ook steeds meer intern gebruikt.</a:t>
            </a:r>
          </a:p>
          <a:p>
            <a:r>
              <a:rPr lang="nl-NL" sz="1200" b="0" i="1" kern="1200" dirty="0">
                <a:solidFill>
                  <a:schemeClr val="tx1"/>
                </a:solidFill>
                <a:effectLst/>
                <a:latin typeface="+mn-lt"/>
                <a:ea typeface="+mn-ea"/>
                <a:cs typeface="+mn-cs"/>
              </a:rPr>
              <a:t>"We delen content vooral extern via </a:t>
            </a:r>
            <a:r>
              <a:rPr lang="nl-NL" sz="1200" b="0" i="1" kern="1200" dirty="0" err="1">
                <a:solidFill>
                  <a:schemeClr val="tx1"/>
                </a:solidFill>
                <a:effectLst/>
                <a:latin typeface="+mn-lt"/>
                <a:ea typeface="+mn-ea"/>
                <a:cs typeface="+mn-cs"/>
              </a:rPr>
              <a:t>social</a:t>
            </a:r>
            <a:r>
              <a:rPr lang="nl-NL" sz="1200" b="0" i="1" kern="1200" dirty="0">
                <a:solidFill>
                  <a:schemeClr val="tx1"/>
                </a:solidFill>
                <a:effectLst/>
                <a:latin typeface="+mn-lt"/>
                <a:ea typeface="+mn-ea"/>
                <a:cs typeface="+mn-cs"/>
              </a:rPr>
              <a:t> media, en breiden nu intern uit. We werken binnen de Linde Group met grote regio's die nogal verschillen in de mate waarin ze actief zijn met content. De Benelux-organisatie was al heel ver met externe content marketing, maar nu komt er een 'best </a:t>
            </a:r>
            <a:r>
              <a:rPr lang="nl-NL" sz="1200" b="0" i="1" kern="1200" dirty="0" err="1">
                <a:solidFill>
                  <a:schemeClr val="tx1"/>
                </a:solidFill>
                <a:effectLst/>
                <a:latin typeface="+mn-lt"/>
                <a:ea typeface="+mn-ea"/>
                <a:cs typeface="+mn-cs"/>
              </a:rPr>
              <a:t>practice</a:t>
            </a:r>
            <a:r>
              <a:rPr lang="nl-NL" sz="1200" b="0" i="1" kern="1200" dirty="0">
                <a:solidFill>
                  <a:schemeClr val="tx1"/>
                </a:solidFill>
                <a:effectLst/>
                <a:latin typeface="+mn-lt"/>
                <a:ea typeface="+mn-ea"/>
                <a:cs typeface="+mn-cs"/>
              </a:rPr>
              <a:t>' platform waarop 'Benelux' aan andere regio's laat zien hoe ze dingen doen. We gebruiken externe content dus nu ook vaker intern."</a:t>
            </a:r>
            <a:r>
              <a:rPr lang="nl-NL" sz="1200" b="0" i="0" kern="1200" dirty="0">
                <a:solidFill>
                  <a:schemeClr val="tx1"/>
                </a:solidFill>
                <a:effectLst/>
                <a:latin typeface="+mn-lt"/>
                <a:ea typeface="+mn-ea"/>
                <a:cs typeface="+mn-cs"/>
              </a:rPr>
              <a:t> Een opvallende beweging... </a:t>
            </a:r>
            <a:r>
              <a:rPr lang="nl-NL" sz="1200" b="0" i="1" kern="1200" dirty="0">
                <a:solidFill>
                  <a:schemeClr val="tx1"/>
                </a:solidFill>
                <a:effectLst/>
                <a:latin typeface="+mn-lt"/>
                <a:ea typeface="+mn-ea"/>
                <a:cs typeface="+mn-cs"/>
              </a:rPr>
              <a:t>"Het is een beetje complex inderdaad, maar dat heeft met de omvang te maken. Er zitten in andere landen vaak nog drempels op het gebied van </a:t>
            </a:r>
            <a:r>
              <a:rPr lang="nl-NL" sz="1200" b="0" i="1" kern="1200" dirty="0" err="1">
                <a:solidFill>
                  <a:schemeClr val="tx1"/>
                </a:solidFill>
                <a:effectLst/>
                <a:latin typeface="+mn-lt"/>
                <a:ea typeface="+mn-ea"/>
                <a:cs typeface="+mn-cs"/>
              </a:rPr>
              <a:t>social</a:t>
            </a:r>
            <a:r>
              <a:rPr lang="nl-NL" sz="1200" b="0" i="1" kern="1200" dirty="0">
                <a:solidFill>
                  <a:schemeClr val="tx1"/>
                </a:solidFill>
                <a:effectLst/>
                <a:latin typeface="+mn-lt"/>
                <a:ea typeface="+mn-ea"/>
                <a:cs typeface="+mn-cs"/>
              </a:rPr>
              <a:t> media, het wordt in veel landen niet gezien als onderdeel van het werk. Wij zijn daar volgens mij wat verder in." </a:t>
            </a:r>
            <a:r>
              <a:rPr lang="nl-NL" sz="1200" b="0" i="0" kern="1200" dirty="0">
                <a:solidFill>
                  <a:schemeClr val="tx1"/>
                </a:solidFill>
                <a:effectLst/>
                <a:latin typeface="+mn-lt"/>
                <a:ea typeface="+mn-ea"/>
                <a:cs typeface="+mn-cs"/>
              </a:rPr>
              <a:t>En dat blijkt ook wel uit alle activiteiten.</a:t>
            </a:r>
          </a:p>
          <a:p>
            <a:r>
              <a:rPr lang="nl-NL" sz="1200" b="1" i="0" kern="1200" dirty="0">
                <a:solidFill>
                  <a:schemeClr val="tx1"/>
                </a:solidFill>
                <a:effectLst/>
                <a:latin typeface="+mn-lt"/>
                <a:ea typeface="+mn-ea"/>
                <a:cs typeface="+mn-cs"/>
              </a:rPr>
              <a:t>Tekstuele Content Marketing is goed te managen</a:t>
            </a:r>
          </a:p>
          <a:p>
            <a:r>
              <a:rPr lang="nl-NL" sz="1200" b="0" i="1" kern="1200" dirty="0">
                <a:solidFill>
                  <a:schemeClr val="tx1"/>
                </a:solidFill>
                <a:effectLst/>
                <a:latin typeface="+mn-lt"/>
                <a:ea typeface="+mn-ea"/>
                <a:cs typeface="+mn-cs"/>
              </a:rPr>
              <a:t>"We sturen nu veel minder persberichten, dat gebeurt amper meer. We gaan meer naar online communicatie, gedrukte uitingen en advertenties doen we steeds minder. De budgetten waren ook redelijk beperkt door de crisis, dus dan moet je wel."</a:t>
            </a:r>
            <a:r>
              <a:rPr lang="nl-NL" sz="1200" b="0" i="0" kern="1200" dirty="0">
                <a:solidFill>
                  <a:schemeClr val="tx1"/>
                </a:solidFill>
                <a:effectLst/>
                <a:latin typeface="+mn-lt"/>
                <a:ea typeface="+mn-ea"/>
                <a:cs typeface="+mn-cs"/>
              </a:rPr>
              <a:t> Dus het was gedwongen? </a:t>
            </a:r>
            <a:r>
              <a:rPr lang="nl-NL" sz="1200" b="0" i="1" kern="1200" dirty="0">
                <a:solidFill>
                  <a:schemeClr val="tx1"/>
                </a:solidFill>
                <a:effectLst/>
                <a:latin typeface="+mn-lt"/>
                <a:ea typeface="+mn-ea"/>
                <a:cs typeface="+mn-cs"/>
              </a:rPr>
              <a:t>"Nee dat niet. Online is ook allemaal veel beter meetbaar natuurlijk, een vakblad heeft een bepaald bereik maar je moet maar geloven dat mensen het echt lezen. Bij </a:t>
            </a:r>
            <a:r>
              <a:rPr lang="nl-NL" sz="1200" b="0" i="1" kern="1200" dirty="0" err="1">
                <a:solidFill>
                  <a:schemeClr val="tx1"/>
                </a:solidFill>
                <a:effectLst/>
                <a:latin typeface="+mn-lt"/>
                <a:ea typeface="+mn-ea"/>
                <a:cs typeface="+mn-cs"/>
              </a:rPr>
              <a:t>social</a:t>
            </a:r>
            <a:r>
              <a:rPr lang="nl-NL" sz="1200" b="0" i="1" kern="1200" dirty="0">
                <a:solidFill>
                  <a:schemeClr val="tx1"/>
                </a:solidFill>
                <a:effectLst/>
                <a:latin typeface="+mn-lt"/>
                <a:ea typeface="+mn-ea"/>
                <a:cs typeface="+mn-cs"/>
              </a:rPr>
              <a:t> media kun je precies zien hoeveel engagement er daadwerkelijk is geweest, je kan het zelfs per bericht bekijken. Ook dat heeft bijgedragen aan het aan de man helpen van het onlineconcept: managers houden van feiten." </a:t>
            </a:r>
            <a:r>
              <a:rPr lang="nl-NL" sz="1200" b="0" i="0" kern="1200" dirty="0">
                <a:solidFill>
                  <a:schemeClr val="tx1"/>
                </a:solidFill>
                <a:effectLst/>
                <a:latin typeface="+mn-lt"/>
                <a:ea typeface="+mn-ea"/>
                <a:cs typeface="+mn-cs"/>
              </a:rPr>
              <a:t>En je ziet ook wat niet werkt.</a:t>
            </a:r>
          </a:p>
          <a:p>
            <a:r>
              <a:rPr lang="nl-NL" sz="1200" b="0" i="1" kern="1200" dirty="0">
                <a:solidFill>
                  <a:schemeClr val="tx1"/>
                </a:solidFill>
                <a:effectLst/>
                <a:latin typeface="+mn-lt"/>
                <a:ea typeface="+mn-ea"/>
                <a:cs typeface="+mn-cs"/>
              </a:rPr>
              <a:t>"We hebben op Slideshare wat </a:t>
            </a:r>
            <a:r>
              <a:rPr lang="nl-NL" sz="1200" b="0" i="1" kern="1200" dirty="0" err="1">
                <a:solidFill>
                  <a:schemeClr val="tx1"/>
                </a:solidFill>
                <a:effectLst/>
                <a:latin typeface="+mn-lt"/>
                <a:ea typeface="+mn-ea"/>
                <a:cs typeface="+mn-cs"/>
              </a:rPr>
              <a:t>whitepapers</a:t>
            </a:r>
            <a:r>
              <a:rPr lang="nl-NL" sz="1200" b="0" i="1" kern="1200" dirty="0">
                <a:solidFill>
                  <a:schemeClr val="tx1"/>
                </a:solidFill>
                <a:effectLst/>
                <a:latin typeface="+mn-lt"/>
                <a:ea typeface="+mn-ea"/>
                <a:cs typeface="+mn-cs"/>
              </a:rPr>
              <a:t> gezet, maar daar kwamen niet veel mensen op af. We schrijven onze teksten zelf, maar dat geeft wel een </a:t>
            </a:r>
            <a:r>
              <a:rPr lang="nl-NL" sz="1200" b="0" i="1" kern="1200" dirty="0" err="1">
                <a:solidFill>
                  <a:schemeClr val="tx1"/>
                </a:solidFill>
                <a:effectLst/>
                <a:latin typeface="+mn-lt"/>
                <a:ea typeface="+mn-ea"/>
                <a:cs typeface="+mn-cs"/>
              </a:rPr>
              <a:t>bottle</a:t>
            </a:r>
            <a:r>
              <a:rPr lang="nl-NL" sz="1200" b="0" i="1" kern="1200" dirty="0">
                <a:solidFill>
                  <a:schemeClr val="tx1"/>
                </a:solidFill>
                <a:effectLst/>
                <a:latin typeface="+mn-lt"/>
                <a:ea typeface="+mn-ea"/>
                <a:cs typeface="+mn-cs"/>
              </a:rPr>
              <a:t> </a:t>
            </a:r>
            <a:r>
              <a:rPr lang="nl-NL" sz="1200" b="0" i="1" kern="1200" dirty="0" err="1">
                <a:solidFill>
                  <a:schemeClr val="tx1"/>
                </a:solidFill>
                <a:effectLst/>
                <a:latin typeface="+mn-lt"/>
                <a:ea typeface="+mn-ea"/>
                <a:cs typeface="+mn-cs"/>
              </a:rPr>
              <a:t>neck</a:t>
            </a:r>
            <a:r>
              <a:rPr lang="nl-NL" sz="1200" b="0" i="1" kern="1200" dirty="0">
                <a:solidFill>
                  <a:schemeClr val="tx1"/>
                </a:solidFill>
                <a:effectLst/>
                <a:latin typeface="+mn-lt"/>
                <a:ea typeface="+mn-ea"/>
                <a:cs typeface="+mn-cs"/>
              </a:rPr>
              <a:t> want we zijn niet met zoveel mensen. Het proces van begin tot eind doen we meestal zelf, maar soms besteden we het uit."</a:t>
            </a:r>
            <a:r>
              <a:rPr lang="nl-NL" sz="1200" b="0" i="0" kern="1200" dirty="0">
                <a:solidFill>
                  <a:schemeClr val="tx1"/>
                </a:solidFill>
                <a:effectLst/>
                <a:latin typeface="+mn-lt"/>
                <a:ea typeface="+mn-ea"/>
                <a:cs typeface="+mn-cs"/>
              </a:rPr>
              <a:t> En bloggen? </a:t>
            </a:r>
            <a:r>
              <a:rPr lang="nl-NL" sz="1200" b="0" i="1" kern="1200" dirty="0">
                <a:solidFill>
                  <a:schemeClr val="tx1"/>
                </a:solidFill>
                <a:effectLst/>
                <a:latin typeface="+mn-lt"/>
                <a:ea typeface="+mn-ea"/>
                <a:cs typeface="+mn-cs"/>
              </a:rPr>
              <a:t>"Aan blogs doen we niet echt, dat heeft meer een praktische reden omdat we moeten kiezen waar we de resources nu aan besteden. Daarom gebruiken we Google+ ook actief, de </a:t>
            </a:r>
            <a:r>
              <a:rPr lang="nl-NL" sz="1200" b="0" i="1" kern="1200" dirty="0" err="1">
                <a:solidFill>
                  <a:schemeClr val="tx1"/>
                </a:solidFill>
                <a:effectLst/>
                <a:latin typeface="+mn-lt"/>
                <a:ea typeface="+mn-ea"/>
                <a:cs typeface="+mn-cs"/>
              </a:rPr>
              <a:t>posts</a:t>
            </a:r>
            <a:r>
              <a:rPr lang="nl-NL" sz="1200" b="0" i="1" kern="1200" dirty="0">
                <a:solidFill>
                  <a:schemeClr val="tx1"/>
                </a:solidFill>
                <a:effectLst/>
                <a:latin typeface="+mn-lt"/>
                <a:ea typeface="+mn-ea"/>
                <a:cs typeface="+mn-cs"/>
              </a:rPr>
              <a:t> daarop scoren hoger in de zoekresultaten." </a:t>
            </a:r>
            <a:r>
              <a:rPr lang="nl-NL" sz="1200" b="0" i="0" kern="1200" dirty="0">
                <a:solidFill>
                  <a:schemeClr val="tx1"/>
                </a:solidFill>
                <a:effectLst/>
                <a:latin typeface="+mn-lt"/>
                <a:ea typeface="+mn-ea"/>
                <a:cs typeface="+mn-cs"/>
              </a:rPr>
              <a:t>En Linde Gas gebruikt ook video.</a:t>
            </a:r>
          </a:p>
          <a:p>
            <a:r>
              <a:rPr lang="nl-NL" sz="1200" b="1" i="0" kern="1200" dirty="0">
                <a:solidFill>
                  <a:schemeClr val="tx1"/>
                </a:solidFill>
                <a:effectLst/>
                <a:latin typeface="+mn-lt"/>
                <a:ea typeface="+mn-ea"/>
                <a:cs typeface="+mn-cs"/>
              </a:rPr>
              <a:t>Linde Gas, visuele content marketing en discussie</a:t>
            </a:r>
          </a:p>
          <a:p>
            <a:r>
              <a:rPr lang="nl-NL" sz="1200" b="0" i="1" kern="1200" dirty="0">
                <a:solidFill>
                  <a:schemeClr val="tx1"/>
                </a:solidFill>
                <a:effectLst/>
                <a:latin typeface="+mn-lt"/>
                <a:ea typeface="+mn-ea"/>
                <a:cs typeface="+mn-cs"/>
              </a:rPr>
              <a:t>"We werken veel met afbeeldingen en video's, dat spreekt echt aan. Er zit veel interactie in, ik zou ook best meer met afbeeldingen en video willen doen. We zetten er ook labels en omschrijvingen bij, zodat Google Afbeeldingen ze makkelijk kan vinden als mensen voor een bepaald onderwerp plaatjes zoeken."</a:t>
            </a:r>
            <a:r>
              <a:rPr lang="nl-NL" sz="1200" b="0" i="0" kern="1200" dirty="0">
                <a:solidFill>
                  <a:schemeClr val="tx1"/>
                </a:solidFill>
                <a:effectLst/>
                <a:latin typeface="+mn-lt"/>
                <a:ea typeface="+mn-ea"/>
                <a:cs typeface="+mn-cs"/>
              </a:rPr>
              <a:t> En video? </a:t>
            </a:r>
            <a:r>
              <a:rPr lang="nl-NL" sz="1200" b="0" i="1" kern="1200" dirty="0">
                <a:solidFill>
                  <a:schemeClr val="tx1"/>
                </a:solidFill>
                <a:effectLst/>
                <a:latin typeface="+mn-lt"/>
                <a:ea typeface="+mn-ea"/>
                <a:cs typeface="+mn-cs"/>
              </a:rPr>
              <a:t>"Onze video's proberen we op </a:t>
            </a:r>
            <a:r>
              <a:rPr lang="nl-NL" sz="1200" b="0" i="1" kern="1200" dirty="0" err="1">
                <a:solidFill>
                  <a:schemeClr val="tx1"/>
                </a:solidFill>
                <a:effectLst/>
                <a:latin typeface="+mn-lt"/>
                <a:ea typeface="+mn-ea"/>
                <a:cs typeface="+mn-cs"/>
              </a:rPr>
              <a:t>Youtube</a:t>
            </a:r>
            <a:r>
              <a:rPr lang="nl-NL" sz="1200" b="0" i="1" kern="1200" dirty="0">
                <a:solidFill>
                  <a:schemeClr val="tx1"/>
                </a:solidFill>
                <a:effectLst/>
                <a:latin typeface="+mn-lt"/>
                <a:ea typeface="+mn-ea"/>
                <a:cs typeface="+mn-cs"/>
              </a:rPr>
              <a:t> goed bij te houden, om ook op die manier ons verhaal goed kwijt te kunnen. We hebben video veel gebruikt voor waterstof, daar zijn veel discussies over in energieland. Wij kunnen daar producten in leveren, dus we ondersteunen de discussie met expert </a:t>
            </a:r>
            <a:r>
              <a:rPr lang="nl-NL" sz="1200" b="0" i="1" kern="1200" dirty="0" err="1">
                <a:solidFill>
                  <a:schemeClr val="tx1"/>
                </a:solidFill>
                <a:effectLst/>
                <a:latin typeface="+mn-lt"/>
                <a:ea typeface="+mn-ea"/>
                <a:cs typeface="+mn-cs"/>
              </a:rPr>
              <a:t>stories</a:t>
            </a:r>
            <a:r>
              <a:rPr lang="nl-NL" sz="1200" b="0" i="1" kern="1200" dirty="0">
                <a:solidFill>
                  <a:schemeClr val="tx1"/>
                </a:solidFill>
                <a:effectLst/>
                <a:latin typeface="+mn-lt"/>
                <a:ea typeface="+mn-ea"/>
                <a:cs typeface="+mn-cs"/>
              </a:rPr>
              <a:t> van collega's die er veel van weten. Dat zetten we op </a:t>
            </a:r>
            <a:r>
              <a:rPr lang="nl-NL" sz="1200" b="0" i="1" kern="1200" dirty="0" err="1">
                <a:solidFill>
                  <a:schemeClr val="tx1"/>
                </a:solidFill>
                <a:effectLst/>
                <a:latin typeface="+mn-lt"/>
                <a:ea typeface="+mn-ea"/>
                <a:cs typeface="+mn-cs"/>
              </a:rPr>
              <a:t>Youtube</a:t>
            </a:r>
            <a:r>
              <a:rPr lang="nl-NL" sz="1200" b="0" i="1" kern="1200" dirty="0">
                <a:solidFill>
                  <a:schemeClr val="tx1"/>
                </a:solidFill>
                <a:effectLst/>
                <a:latin typeface="+mn-lt"/>
                <a:ea typeface="+mn-ea"/>
                <a:cs typeface="+mn-cs"/>
              </a:rPr>
              <a:t> en delen het via </a:t>
            </a:r>
            <a:r>
              <a:rPr lang="nl-NL" sz="1200" b="0" i="1" kern="1200" dirty="0" err="1">
                <a:solidFill>
                  <a:schemeClr val="tx1"/>
                </a:solidFill>
                <a:effectLst/>
                <a:latin typeface="+mn-lt"/>
                <a:ea typeface="+mn-ea"/>
                <a:cs typeface="+mn-cs"/>
              </a:rPr>
              <a:t>social</a:t>
            </a:r>
            <a:r>
              <a:rPr lang="nl-NL" sz="1200" b="0" i="1" kern="1200" dirty="0">
                <a:solidFill>
                  <a:schemeClr val="tx1"/>
                </a:solidFill>
                <a:effectLst/>
                <a:latin typeface="+mn-lt"/>
                <a:ea typeface="+mn-ea"/>
                <a:cs typeface="+mn-cs"/>
              </a:rPr>
              <a:t> media. Maar we hebben ook een aantal instructievideo's, over het correct en veilig aansluiten van gascilinders bijvoorbeeld. En ook als we deelnemen aan events proberen we wat te filmen, dat doen we vooral in eigen beheer maar we laten het soms ook anderen doen."</a:t>
            </a:r>
            <a:endParaRPr lang="nl-NL" sz="1200" b="0" i="0" kern="1200" dirty="0">
              <a:solidFill>
                <a:schemeClr val="tx1"/>
              </a:solidFill>
              <a:effectLst/>
              <a:latin typeface="+mn-lt"/>
              <a:ea typeface="+mn-ea"/>
              <a:cs typeface="+mn-cs"/>
            </a:endParaRPr>
          </a:p>
          <a:p>
            <a:r>
              <a:rPr lang="nl-NL" sz="1200" b="0" i="1" kern="1200" dirty="0">
                <a:solidFill>
                  <a:schemeClr val="tx1"/>
                </a:solidFill>
                <a:effectLst/>
                <a:latin typeface="+mn-lt"/>
                <a:ea typeface="+mn-ea"/>
                <a:cs typeface="+mn-cs"/>
              </a:rPr>
              <a:t>"Wat ook een uitdaging is, is de landenwebsite met onze producten en diensten. Daar willen we ook de juiste content management verantwoordelijkheid voor vinden. Over producten en zo kunnen we wel een verhaaltje verzinnen, maar de content op de site up </a:t>
            </a:r>
            <a:r>
              <a:rPr lang="nl-NL" sz="1200" b="0" i="1" kern="1200" dirty="0" err="1">
                <a:solidFill>
                  <a:schemeClr val="tx1"/>
                </a:solidFill>
                <a:effectLst/>
                <a:latin typeface="+mn-lt"/>
                <a:ea typeface="+mn-ea"/>
                <a:cs typeface="+mn-cs"/>
              </a:rPr>
              <a:t>to</a:t>
            </a:r>
            <a:r>
              <a:rPr lang="nl-NL" sz="1200" b="0" i="1" kern="1200" dirty="0">
                <a:solidFill>
                  <a:schemeClr val="tx1"/>
                </a:solidFill>
                <a:effectLst/>
                <a:latin typeface="+mn-lt"/>
                <a:ea typeface="+mn-ea"/>
                <a:cs typeface="+mn-cs"/>
              </a:rPr>
              <a:t> date houden is wel wat moeilijker. Daar heeft iedereen het te druk voor, ook de mensen die alle kennis bezitten."</a:t>
            </a:r>
            <a:endParaRPr lang="nl-NL" sz="1200" b="0" i="0" kern="1200" dirty="0">
              <a:solidFill>
                <a:schemeClr val="tx1"/>
              </a:solidFill>
              <a:effectLst/>
              <a:latin typeface="+mn-lt"/>
              <a:ea typeface="+mn-ea"/>
              <a:cs typeface="+mn-cs"/>
            </a:endParaRPr>
          </a:p>
          <a:p>
            <a:r>
              <a:rPr lang="nl-NL" sz="1200" b="0" i="1" kern="1200" dirty="0">
                <a:solidFill>
                  <a:schemeClr val="tx1"/>
                </a:solidFill>
                <a:effectLst/>
                <a:latin typeface="+mn-lt"/>
                <a:ea typeface="+mn-ea"/>
                <a:cs typeface="+mn-cs"/>
              </a:rPr>
              <a:t>"Ik kan niet bewijzen dat mensen echt bij ons gekocht hebben naar aanleiding van content, maar van collega's horen we dat veel mensen er actief mee zijn en ons weten te vinden via content-uitingen. Er gebeurt dus wel iets, maar echt harde euro's kan ik nog niet bewijzen. Dat is toekomstmuziek, ooit zal die link makkelijk te maken zijn. Maar het is geen reden om nu met content marketing te wachten, integendeel. We gaan er actief mee door."</a:t>
            </a:r>
            <a:endParaRPr lang="nl-NL" sz="1200" b="0" i="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16</a:t>
            </a:fld>
            <a:endParaRPr lang="nl-NL"/>
          </a:p>
        </p:txBody>
      </p:sp>
    </p:spTree>
    <p:extLst>
      <p:ext uri="{BB962C8B-B14F-4D97-AF65-F5344CB8AC3E}">
        <p14:creationId xmlns:p14="http://schemas.microsoft.com/office/powerpoint/2010/main" val="3357301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"Je mag er best inzetten dat we op het gebied van video weinig aan </a:t>
            </a:r>
            <a:r>
              <a:rPr lang="nl-NL" sz="1200" b="0" i="0" kern="1200" dirty="0" err="1">
                <a:solidFill>
                  <a:schemeClr val="tx1"/>
                </a:solidFill>
                <a:effectLst/>
                <a:latin typeface="+mn-lt"/>
                <a:ea typeface="+mn-ea"/>
                <a:cs typeface="+mn-cs"/>
              </a:rPr>
              <a:t>contentmarketing</a:t>
            </a:r>
            <a:r>
              <a:rPr lang="nl-NL" sz="1200" b="0" i="0" kern="1200" dirty="0">
                <a:solidFill>
                  <a:schemeClr val="tx1"/>
                </a:solidFill>
                <a:effectLst/>
                <a:latin typeface="+mn-lt"/>
                <a:ea typeface="+mn-ea"/>
                <a:cs typeface="+mn-cs"/>
              </a:rPr>
              <a:t> doen, Edwin." Sander Willems is communicatiemanager nieuwe media bij bouwbedrijf Heijmans en stelt zich kwetsbaar op. Een verademing na alle grote bedrijven die ik tegenkom in het onderzoek voor mijn boek over </a:t>
            </a:r>
            <a:r>
              <a:rPr lang="nl-NL" sz="1200" b="0" i="0" kern="1200" dirty="0" err="1">
                <a:solidFill>
                  <a:schemeClr val="tx1"/>
                </a:solidFill>
                <a:effectLst/>
                <a:latin typeface="+mn-lt"/>
                <a:ea typeface="+mn-ea"/>
                <a:cs typeface="+mn-cs"/>
              </a:rPr>
              <a:t>contentmarketing</a:t>
            </a:r>
            <a:r>
              <a:rPr lang="nl-NL" sz="1200" b="0" i="0" kern="1200" dirty="0">
                <a:solidFill>
                  <a:schemeClr val="tx1"/>
                </a:solidFill>
                <a:effectLst/>
                <a:latin typeface="+mn-lt"/>
                <a:ea typeface="+mn-ea"/>
                <a:cs typeface="+mn-cs"/>
              </a:rPr>
              <a:t> (ja, bijna af), maar die het allemaal veel te eng vinden. Sander hoeft zich ook nergens voor te schamen want op andere gebieden heeft hij al heel bijzondere dingen gedaan. Zo heeft hij in het verleden de collega's bij Heijmans met het project </a:t>
            </a:r>
            <a:r>
              <a:rPr lang="nl-NL" sz="1200" b="0" i="0" u="none" strike="noStrike" kern="1200" dirty="0">
                <a:solidFill>
                  <a:schemeClr val="tx1"/>
                </a:solidFill>
                <a:effectLst/>
                <a:latin typeface="+mn-lt"/>
                <a:ea typeface="+mn-ea"/>
                <a:cs typeface="+mn-cs"/>
                <a:hlinkClick r:id="rId3"/>
              </a:rPr>
              <a:t>Miss </a:t>
            </a:r>
            <a:r>
              <a:rPr lang="nl-NL" sz="1200" b="0" i="0" u="none" strike="noStrike" kern="1200" dirty="0" err="1">
                <a:solidFill>
                  <a:schemeClr val="tx1"/>
                </a:solidFill>
                <a:effectLst/>
                <a:latin typeface="+mn-lt"/>
                <a:ea typeface="+mn-ea"/>
                <a:cs typeface="+mn-cs"/>
                <a:hlinkClick r:id="rId3"/>
              </a:rPr>
              <a:t>Yellow</a:t>
            </a:r>
            <a:r>
              <a:rPr lang="nl-NL" sz="1200" b="0" i="0" kern="1200" dirty="0">
                <a:solidFill>
                  <a:schemeClr val="tx1"/>
                </a:solidFill>
                <a:effectLst/>
                <a:latin typeface="+mn-lt"/>
                <a:ea typeface="+mn-ea"/>
                <a:cs typeface="+mn-cs"/>
              </a:rPr>
              <a:t> (een iPad vol </a:t>
            </a:r>
            <a:r>
              <a:rPr lang="nl-NL" sz="1200" b="0" i="0" kern="1200" dirty="0" err="1">
                <a:solidFill>
                  <a:schemeClr val="tx1"/>
                </a:solidFill>
                <a:effectLst/>
                <a:latin typeface="+mn-lt"/>
                <a:ea typeface="+mn-ea"/>
                <a:cs typeface="+mn-cs"/>
              </a:rPr>
              <a:t>socialmedia</a:t>
            </a:r>
            <a:r>
              <a:rPr lang="nl-NL" sz="1200" b="0" i="0" kern="1200" dirty="0">
                <a:solidFill>
                  <a:schemeClr val="tx1"/>
                </a:solidFill>
                <a:effectLst/>
                <a:latin typeface="+mn-lt"/>
                <a:ea typeface="+mn-ea"/>
                <a:cs typeface="+mn-cs"/>
              </a:rPr>
              <a:t>-accounts) geholpen om op </a:t>
            </a:r>
            <a:r>
              <a:rPr lang="nl-NL" sz="1200" b="0" i="0" kern="1200" dirty="0" err="1">
                <a:solidFill>
                  <a:schemeClr val="tx1"/>
                </a:solidFill>
                <a:effectLst/>
                <a:latin typeface="+mn-lt"/>
                <a:ea typeface="+mn-ea"/>
                <a:cs typeface="+mn-cs"/>
              </a:rPr>
              <a:t>social</a:t>
            </a:r>
            <a:r>
              <a:rPr lang="nl-NL" sz="1200" b="0" i="0" kern="1200" dirty="0">
                <a:solidFill>
                  <a:schemeClr val="tx1"/>
                </a:solidFill>
                <a:effectLst/>
                <a:latin typeface="+mn-lt"/>
                <a:ea typeface="+mn-ea"/>
                <a:cs typeface="+mn-cs"/>
              </a:rPr>
              <a:t> media actiever te worden, maar dat is al verleden tijd: "Mensen hebben haar niet meer nodig tegenwoordig, ze durven het zelf. Je wilt niet weten hoeveel bedrijven het concept wilden kopiëren". Maar we hebben het nu niet over </a:t>
            </a:r>
            <a:r>
              <a:rPr lang="nl-NL" sz="1200" b="0" i="0" kern="1200" dirty="0" err="1">
                <a:solidFill>
                  <a:schemeClr val="tx1"/>
                </a:solidFill>
                <a:effectLst/>
                <a:latin typeface="+mn-lt"/>
                <a:ea typeface="+mn-ea"/>
                <a:cs typeface="+mn-cs"/>
              </a:rPr>
              <a:t>social</a:t>
            </a:r>
            <a:r>
              <a:rPr lang="nl-NL" sz="1200" b="0" i="0" kern="1200" dirty="0">
                <a:solidFill>
                  <a:schemeClr val="tx1"/>
                </a:solidFill>
                <a:effectLst/>
                <a:latin typeface="+mn-lt"/>
                <a:ea typeface="+mn-ea"/>
                <a:cs typeface="+mn-cs"/>
              </a:rPr>
              <a:t> media maar over </a:t>
            </a:r>
            <a:r>
              <a:rPr lang="nl-NL" sz="1200" b="0" i="0" kern="1200" dirty="0" err="1">
                <a:solidFill>
                  <a:schemeClr val="tx1"/>
                </a:solidFill>
                <a:effectLst/>
                <a:latin typeface="+mn-lt"/>
                <a:ea typeface="+mn-ea"/>
                <a:cs typeface="+mn-cs"/>
              </a:rPr>
              <a:t>contentmarketing</a:t>
            </a:r>
            <a:r>
              <a:rPr lang="nl-NL" sz="1200" b="0" i="0" kern="1200" dirty="0">
                <a:solidFill>
                  <a:schemeClr val="tx1"/>
                </a:solidFill>
                <a:effectLst/>
                <a:latin typeface="+mn-lt"/>
                <a:ea typeface="+mn-ea"/>
                <a:cs typeface="+mn-cs"/>
              </a:rPr>
              <a:t>. En op dat gebied heeft Heijmans ook al veel ervaring.</a:t>
            </a:r>
          </a:p>
          <a:p>
            <a:r>
              <a:rPr lang="nl-NL" sz="1200" b="0" i="0" kern="1200" dirty="0">
                <a:solidFill>
                  <a:schemeClr val="tx1"/>
                </a:solidFill>
                <a:effectLst/>
                <a:latin typeface="+mn-lt"/>
                <a:ea typeface="+mn-ea"/>
                <a:cs typeface="+mn-cs"/>
              </a:rPr>
              <a:t>Geen afgehakte hoofden</a:t>
            </a:r>
          </a:p>
          <a:p>
            <a:r>
              <a:rPr lang="nl-NL" sz="1200" b="0" i="0" kern="1200" dirty="0">
                <a:solidFill>
                  <a:schemeClr val="tx1"/>
                </a:solidFill>
                <a:effectLst/>
                <a:latin typeface="+mn-lt"/>
                <a:ea typeface="+mn-ea"/>
                <a:cs typeface="+mn-cs"/>
              </a:rPr>
              <a:t>"We hebben nu een nieuwe website, waarop naast de gebruikelijke corporate informatie de nadruk vooral op blogs ligt. We zijn met twee redacteuren en achter de schermen werken we met Django, een </a:t>
            </a:r>
            <a:r>
              <a:rPr lang="nl-NL" sz="1200" b="0" i="1" kern="1200" dirty="0">
                <a:solidFill>
                  <a:schemeClr val="tx1"/>
                </a:solidFill>
                <a:effectLst/>
                <a:latin typeface="+mn-lt"/>
                <a:ea typeface="+mn-ea"/>
                <a:cs typeface="+mn-cs"/>
              </a:rPr>
              <a:t>open source</a:t>
            </a:r>
            <a:r>
              <a:rPr lang="nl-NL" sz="1200" b="0" i="0" kern="1200" dirty="0">
                <a:solidFill>
                  <a:schemeClr val="tx1"/>
                </a:solidFill>
                <a:effectLst/>
                <a:latin typeface="+mn-lt"/>
                <a:ea typeface="+mn-ea"/>
                <a:cs typeface="+mn-cs"/>
              </a:rPr>
              <a:t> CMS voor </a:t>
            </a:r>
            <a:r>
              <a:rPr lang="nl-NL" sz="1200" b="0" i="0" kern="1200" dirty="0" err="1">
                <a:solidFill>
                  <a:schemeClr val="tx1"/>
                </a:solidFill>
                <a:effectLst/>
                <a:latin typeface="+mn-lt"/>
                <a:ea typeface="+mn-ea"/>
                <a:cs typeface="+mn-cs"/>
              </a:rPr>
              <a:t>contentmarketing</a:t>
            </a:r>
            <a:r>
              <a:rPr lang="nl-NL" sz="1200" b="0" i="0" kern="1200" dirty="0">
                <a:solidFill>
                  <a:schemeClr val="tx1"/>
                </a:solidFill>
                <a:effectLst/>
                <a:latin typeface="+mn-lt"/>
                <a:ea typeface="+mn-ea"/>
                <a:cs typeface="+mn-cs"/>
              </a:rPr>
              <a:t>. Dat werkt heel fijn." En wat me ook positief verrast, is dat er niet zoveel de focus op de homepage wordt gelegd, zoals je vaak ziet: "Tegenwoordig is elke pagina je homepage, de meeste mensen landen via Google op een pagina van je website toch?".</a:t>
            </a:r>
          </a:p>
          <a:p>
            <a:r>
              <a:rPr lang="nl-NL" sz="1200" b="0" i="0" kern="1200" dirty="0">
                <a:solidFill>
                  <a:schemeClr val="tx1"/>
                </a:solidFill>
                <a:effectLst/>
                <a:latin typeface="+mn-lt"/>
                <a:ea typeface="+mn-ea"/>
                <a:cs typeface="+mn-cs"/>
              </a:rPr>
              <a:t>De website borduurt voort op een initiatief waar Heijmans al in 2011 (prehistorie op content-gebied) aan begonnen was: een bedrijfsonafhankelijke website over openbare ruimte, waar niet alleen medewerkers van Heijmans maar ook heel veel 'derden' blogs voor schreven. De website bewees zichzelf: "Toen er concrete vragen en zelfs leads uitkwamen begonnen collega's in te zien dat het werkt. En ze begonnen vooral in te zien dat je hoofd er niet wordt afgehakt als de inhoud spannender wordt".</a:t>
            </a:r>
          </a:p>
          <a:p>
            <a:r>
              <a:rPr lang="nl-NL" sz="1200" b="0" i="0" kern="1200" dirty="0">
                <a:solidFill>
                  <a:schemeClr val="tx1"/>
                </a:solidFill>
                <a:effectLst/>
                <a:latin typeface="+mn-lt"/>
                <a:ea typeface="+mn-ea"/>
                <a:cs typeface="+mn-cs"/>
              </a:rPr>
              <a:t>Werd het zo spannend dan? "We hebben regelmatig dingen gepubliceerd die we eng vonden en dan gebeurde er niks, maar andersom ook".</a:t>
            </a:r>
            <a:r>
              <a:rPr lang="nl-NL" sz="1200" b="0" i="1" kern="120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Sander is ook blij dat alle </a:t>
            </a:r>
            <a:r>
              <a:rPr lang="nl-NL" sz="1200" b="0" i="0" kern="1200" dirty="0" err="1">
                <a:solidFill>
                  <a:schemeClr val="tx1"/>
                </a:solidFill>
                <a:effectLst/>
                <a:latin typeface="+mn-lt"/>
                <a:ea typeface="+mn-ea"/>
                <a:cs typeface="+mn-cs"/>
              </a:rPr>
              <a:t>bloggers</a:t>
            </a:r>
            <a:r>
              <a:rPr lang="nl-NL" sz="1200" b="0" i="0" kern="1200" dirty="0">
                <a:solidFill>
                  <a:schemeClr val="tx1"/>
                </a:solidFill>
                <a:effectLst/>
                <a:latin typeface="+mn-lt"/>
                <a:ea typeface="+mn-ea"/>
                <a:cs typeface="+mn-cs"/>
              </a:rPr>
              <a:t> nog aan boord zijn:</a:t>
            </a:r>
            <a:r>
              <a:rPr lang="nl-NL" sz="1200" b="0" i="1" kern="120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"Nu we van de website '_</a:t>
            </a:r>
            <a:r>
              <a:rPr lang="nl-NL" sz="1200" b="0" i="0" kern="1200" dirty="0" err="1">
                <a:solidFill>
                  <a:schemeClr val="tx1"/>
                </a:solidFill>
                <a:effectLst/>
                <a:latin typeface="+mn-lt"/>
                <a:ea typeface="+mn-ea"/>
                <a:cs typeface="+mn-cs"/>
              </a:rPr>
              <a:t>overruimte</a:t>
            </a:r>
            <a:r>
              <a:rPr lang="nl-NL" sz="1200" b="0" i="0" kern="1200" dirty="0">
                <a:solidFill>
                  <a:schemeClr val="tx1"/>
                </a:solidFill>
                <a:effectLst/>
                <a:latin typeface="+mn-lt"/>
                <a:ea typeface="+mn-ea"/>
                <a:cs typeface="+mn-cs"/>
              </a:rPr>
              <a:t>' af zijn, waren we bang dat de 'derden' het niet fijn vonden om nu op de site van Heijmans te schrijven, maar dat viel enorm mee." Ergens ook logisch, want voor die 'derden' is het ook reclame natuurlijk.</a:t>
            </a:r>
          </a:p>
          <a:p>
            <a:r>
              <a:rPr lang="nl-NL" sz="1200" b="0" i="0" kern="1200" dirty="0">
                <a:solidFill>
                  <a:schemeClr val="tx1"/>
                </a:solidFill>
                <a:effectLst/>
                <a:latin typeface="+mn-lt"/>
                <a:ea typeface="+mn-ea"/>
                <a:cs typeface="+mn-cs"/>
              </a:rPr>
              <a:t>Van kalenders naar interviews</a:t>
            </a:r>
          </a:p>
          <a:p>
            <a:r>
              <a:rPr lang="nl-NL" sz="1200" b="0" i="0" kern="1200" dirty="0">
                <a:solidFill>
                  <a:schemeClr val="tx1"/>
                </a:solidFill>
                <a:effectLst/>
                <a:latin typeface="+mn-lt"/>
                <a:ea typeface="+mn-ea"/>
                <a:cs typeface="+mn-cs"/>
              </a:rPr>
              <a:t>"Waar ik veel op inzet, is de verspreiding: we schrijven geen media aan, maar degenen van wie het verhaal is vragen we 'wie wil je bereiken met deze blog?' en dan gaan we in de verspreiding daar ook op sturen. Via LinkedIn of mail vragen we de mensen die ze willen bereiken of ze de blog willen lezen en eventueel ook willen delen." Maar Sander en zijn redactiecollega's doen dat niet vanuit zichzelf: "Nee, wij stellen een mail op die onze collega zelf naar zijn contactpersonen kan sturen." Overigens wil dat niet zeggen dat de medewerkers van Heijmans allemaal zelf hun blogs schrijven, zo vertelt Sander.</a:t>
            </a:r>
          </a:p>
          <a:p>
            <a:r>
              <a:rPr lang="nl-NL" sz="1200" b="0" i="0" kern="1200" dirty="0">
                <a:solidFill>
                  <a:schemeClr val="tx1"/>
                </a:solidFill>
                <a:effectLst/>
                <a:latin typeface="+mn-lt"/>
                <a:ea typeface="+mn-ea"/>
                <a:cs typeface="+mn-cs"/>
              </a:rPr>
              <a:t>"Alleen blogs van medewerkers en externen met goede ideeën worden op de nieuwe website gezet. Maar we houden bijvoorbeeld ook zelf event-kalenders bij en we gaan kijken wie daar iets over zou kunnen schrijven, zodat we kunnen aanhaken op actualiteiten. Als iemand zelf niet kan schrijven, huren we een </a:t>
            </a:r>
            <a:r>
              <a:rPr lang="nl-NL" sz="1200" b="0" i="1" kern="1200" dirty="0">
                <a:solidFill>
                  <a:schemeClr val="tx1"/>
                </a:solidFill>
                <a:effectLst/>
                <a:latin typeface="+mn-lt"/>
                <a:ea typeface="+mn-ea"/>
                <a:cs typeface="+mn-cs"/>
              </a:rPr>
              <a:t>ghostwriter </a:t>
            </a:r>
            <a:r>
              <a:rPr lang="nl-NL" sz="1200" b="0" i="0" kern="1200" dirty="0">
                <a:solidFill>
                  <a:schemeClr val="tx1"/>
                </a:solidFill>
                <a:effectLst/>
                <a:latin typeface="+mn-lt"/>
                <a:ea typeface="+mn-ea"/>
                <a:cs typeface="+mn-cs"/>
              </a:rPr>
              <a:t>in, de collega heeft nog wel een kans om het verhaal aan het eind nog aan te passen natuurlijk. We gebruiken veel verschillende schrijvers, ze schrijven op basis van </a:t>
            </a:r>
            <a:r>
              <a:rPr lang="nl-NL" sz="1200" b="0" i="1" kern="1200" dirty="0">
                <a:solidFill>
                  <a:schemeClr val="tx1"/>
                </a:solidFill>
                <a:effectLst/>
                <a:latin typeface="+mn-lt"/>
                <a:ea typeface="+mn-ea"/>
                <a:cs typeface="+mn-cs"/>
              </a:rPr>
              <a:t>face </a:t>
            </a:r>
            <a:r>
              <a:rPr lang="nl-NL" sz="1200" b="0" i="1" kern="1200" dirty="0" err="1">
                <a:solidFill>
                  <a:schemeClr val="tx1"/>
                </a:solidFill>
                <a:effectLst/>
                <a:latin typeface="+mn-lt"/>
                <a:ea typeface="+mn-ea"/>
                <a:cs typeface="+mn-cs"/>
              </a:rPr>
              <a:t>to</a:t>
            </a:r>
            <a:r>
              <a:rPr lang="nl-NL" sz="1200" b="0" i="1" kern="1200" dirty="0">
                <a:solidFill>
                  <a:schemeClr val="tx1"/>
                </a:solidFill>
                <a:effectLst/>
                <a:latin typeface="+mn-lt"/>
                <a:ea typeface="+mn-ea"/>
                <a:cs typeface="+mn-cs"/>
              </a:rPr>
              <a:t> face</a:t>
            </a:r>
            <a:r>
              <a:rPr lang="nl-NL" sz="1200" b="0" i="0" kern="1200" dirty="0">
                <a:solidFill>
                  <a:schemeClr val="tx1"/>
                </a:solidFill>
                <a:effectLst/>
                <a:latin typeface="+mn-lt"/>
                <a:ea typeface="+mn-ea"/>
                <a:cs typeface="+mn-cs"/>
              </a:rPr>
              <a:t> interviews aan de hand van vragen die wij vooraf formuleren." </a:t>
            </a:r>
          </a:p>
          <a:p>
            <a:r>
              <a:rPr lang="nl-NL" sz="1200" b="0" i="0" kern="1200" dirty="0">
                <a:solidFill>
                  <a:schemeClr val="tx1"/>
                </a:solidFill>
                <a:effectLst/>
                <a:latin typeface="+mn-lt"/>
                <a:ea typeface="+mn-ea"/>
                <a:cs typeface="+mn-cs"/>
              </a:rPr>
              <a:t>Is dit nog wel voldoende authentiek? "Ja hoor, degene voor wie het geschreven wordt, moet zich wel erin herkennen natuurlijk." Maar om toch enige structuur in het geheel te houden, werkt Heijmans met 4 blog-formats.</a:t>
            </a:r>
          </a:p>
          <a:p>
            <a:r>
              <a:rPr lang="nl-NL" sz="1200" b="0" i="0" kern="1200" dirty="0">
                <a:solidFill>
                  <a:schemeClr val="tx1"/>
                </a:solidFill>
                <a:effectLst/>
                <a:latin typeface="+mn-lt"/>
                <a:ea typeface="+mn-ea"/>
                <a:cs typeface="+mn-cs"/>
              </a:rPr>
              <a:t>Structuur in de blogs</a:t>
            </a:r>
          </a:p>
          <a:p>
            <a:r>
              <a:rPr lang="nl-NL" sz="1200" b="0" i="0" kern="1200" dirty="0">
                <a:solidFill>
                  <a:schemeClr val="tx1"/>
                </a:solidFill>
                <a:effectLst/>
                <a:latin typeface="+mn-lt"/>
                <a:ea typeface="+mn-ea"/>
                <a:cs typeface="+mn-cs"/>
              </a:rPr>
              <a:t>"In de nieuwe website zitten verhalen met vier mogelijke formats:</a:t>
            </a:r>
          </a:p>
          <a:p>
            <a:r>
              <a:rPr lang="nl-NL" sz="1200" b="0" i="0" kern="1200" dirty="0">
                <a:solidFill>
                  <a:schemeClr val="tx1"/>
                </a:solidFill>
                <a:effectLst/>
                <a:latin typeface="+mn-lt"/>
                <a:ea typeface="+mn-ea"/>
                <a:cs typeface="+mn-cs"/>
              </a:rPr>
              <a:t>Vijf vragen aan iemand over een specifiek onderwerp</a:t>
            </a:r>
          </a:p>
          <a:p>
            <a:r>
              <a:rPr lang="nl-NL" sz="1200" b="0" i="0" kern="1200" dirty="0">
                <a:solidFill>
                  <a:schemeClr val="tx1"/>
                </a:solidFill>
                <a:effectLst/>
                <a:latin typeface="+mn-lt"/>
                <a:ea typeface="+mn-ea"/>
                <a:cs typeface="+mn-cs"/>
              </a:rPr>
              <a:t>'Hoe staat het nu met' (</a:t>
            </a:r>
            <a:r>
              <a:rPr lang="nl-NL" sz="1200" b="0" i="0" kern="1200" dirty="0" err="1">
                <a:solidFill>
                  <a:schemeClr val="tx1"/>
                </a:solidFill>
                <a:effectLst/>
                <a:latin typeface="+mn-lt"/>
                <a:ea typeface="+mn-ea"/>
                <a:cs typeface="+mn-cs"/>
              </a:rPr>
              <a:t>projectgerelateerd</a:t>
            </a:r>
            <a:r>
              <a:rPr lang="nl-NL" sz="1200" b="0" i="0" kern="1200" dirty="0">
                <a:solidFill>
                  <a:schemeClr val="tx1"/>
                </a:solidFill>
                <a:effectLst/>
                <a:latin typeface="+mn-lt"/>
                <a:ea typeface="+mn-ea"/>
                <a:cs typeface="+mn-cs"/>
              </a:rPr>
              <a:t>, vooral veel foto's). De reden hiervoor is namelijk dat we in het verleden weinig lieten horen tussen de start en de oplevering van een project.</a:t>
            </a:r>
          </a:p>
          <a:p>
            <a:r>
              <a:rPr lang="nl-NL" sz="1200" b="0" i="0" kern="1200" dirty="0">
                <a:solidFill>
                  <a:schemeClr val="tx1"/>
                </a:solidFill>
                <a:effectLst/>
                <a:latin typeface="+mn-lt"/>
                <a:ea typeface="+mn-ea"/>
                <a:cs typeface="+mn-cs"/>
              </a:rPr>
              <a:t>'Het idee': een probleem of casus, waarbij anderen wordt gevraagd mee te denken zowel van buiten als van binnen.</a:t>
            </a:r>
          </a:p>
          <a:p>
            <a:r>
              <a:rPr lang="nl-NL" sz="1200" b="0" i="0" kern="1200" dirty="0">
                <a:solidFill>
                  <a:schemeClr val="tx1"/>
                </a:solidFill>
                <a:effectLst/>
                <a:latin typeface="+mn-lt"/>
                <a:ea typeface="+mn-ea"/>
                <a:cs typeface="+mn-cs"/>
              </a:rPr>
              <a:t>'Hoe werkt...' (bijvoorbeeld zelfhelend asfalt)."</a:t>
            </a:r>
          </a:p>
          <a:p>
            <a:r>
              <a:rPr lang="nl-NL" sz="1200" b="0" i="0" kern="1200" dirty="0">
                <a:solidFill>
                  <a:schemeClr val="tx1"/>
                </a:solidFill>
                <a:effectLst/>
                <a:latin typeface="+mn-lt"/>
                <a:ea typeface="+mn-ea"/>
                <a:cs typeface="+mn-cs"/>
              </a:rPr>
              <a:t>Vooral dat laatste vinden de lezers volgens Sander interessant: "We zijn nu bezig met 'hoe werkt dat'-content, net als bij </a:t>
            </a:r>
            <a:r>
              <a:rPr lang="nl-NL" sz="1200" b="0" i="0" kern="1200" dirty="0" err="1">
                <a:solidFill>
                  <a:schemeClr val="tx1"/>
                </a:solidFill>
                <a:effectLst/>
                <a:latin typeface="+mn-lt"/>
                <a:ea typeface="+mn-ea"/>
                <a:cs typeface="+mn-cs"/>
              </a:rPr>
              <a:t>eHow</a:t>
            </a:r>
            <a:r>
              <a:rPr lang="nl-NL" sz="1200" b="0" i="0" kern="1200" dirty="0">
                <a:solidFill>
                  <a:schemeClr val="tx1"/>
                </a:solidFill>
                <a:effectLst/>
                <a:latin typeface="+mn-lt"/>
                <a:ea typeface="+mn-ea"/>
                <a:cs typeface="+mn-cs"/>
              </a:rPr>
              <a:t>." En dat roept natuurlijk de vraag op: in hoeverre werkt Heijmans met video en afbeeldingen? "Qua video hebben we vooral ideeën, de kosten houden ons nog tegen. We hebben wel een tijdje gewerkt met uitlegvideo's, maar op een bepaald moment begon de stijl een beetje </a:t>
            </a:r>
            <a:r>
              <a:rPr lang="nl-NL" sz="1200" b="0" i="0" kern="1200" dirty="0" err="1">
                <a:solidFill>
                  <a:schemeClr val="tx1"/>
                </a:solidFill>
                <a:effectLst/>
                <a:latin typeface="+mn-lt"/>
                <a:ea typeface="+mn-ea"/>
                <a:cs typeface="+mn-cs"/>
              </a:rPr>
              <a:t>monotoom</a:t>
            </a:r>
            <a:r>
              <a:rPr lang="nl-NL" sz="1200" b="0" i="0" kern="1200" dirty="0">
                <a:solidFill>
                  <a:schemeClr val="tx1"/>
                </a:solidFill>
                <a:effectLst/>
                <a:latin typeface="+mn-lt"/>
                <a:ea typeface="+mn-ea"/>
                <a:cs typeface="+mn-cs"/>
              </a:rPr>
              <a:t> te worden." Maar de illustraties uit deze video's worden nog wel veel gebruikt door Heijmans, net als Instagram-foto's.</a:t>
            </a:r>
          </a:p>
          <a:p>
            <a:r>
              <a:rPr lang="nl-NL" sz="1200" b="0" i="0" kern="1200" dirty="0">
                <a:solidFill>
                  <a:schemeClr val="tx1"/>
                </a:solidFill>
                <a:effectLst/>
                <a:latin typeface="+mn-lt"/>
                <a:ea typeface="+mn-ea"/>
                <a:cs typeface="+mn-cs"/>
              </a:rPr>
              <a:t>Instagram-tours</a:t>
            </a:r>
          </a:p>
          <a:p>
            <a:r>
              <a:rPr lang="nl-NL" sz="1200" b="0" i="0" kern="1200" dirty="0">
                <a:solidFill>
                  <a:schemeClr val="tx1"/>
                </a:solidFill>
                <a:effectLst/>
                <a:latin typeface="+mn-lt"/>
                <a:ea typeface="+mn-ea"/>
                <a:cs typeface="+mn-cs"/>
              </a:rPr>
              <a:t>"We maken unieke illustraties bij elke blog, dat doet een illustrator. Past altijd bij de titel, dat heb je niet bij stockfoto's. En het ziet er gewoon mooi uit." Maar ook op het gebied van Instagram zijn ze bij Heijmans creatief bezig: "We organiseren Instagram-tours op onze werkplaatsen. Mensen kunnen zich inschrijven door hun Instagram-profiel in te sturen, we kijken dan naar hun stijl en naar hun netwerk, of beter: hoe ze omgaan met hashtags. We gaan met 10-15 mensen vervolgens een bouwplaats op".  </a:t>
            </a:r>
          </a:p>
          <a:p>
            <a:r>
              <a:rPr lang="nl-NL" sz="1200" b="0" i="0" kern="1200" dirty="0">
                <a:solidFill>
                  <a:schemeClr val="tx1"/>
                </a:solidFill>
                <a:effectLst/>
                <a:latin typeface="+mn-lt"/>
                <a:ea typeface="+mn-ea"/>
                <a:cs typeface="+mn-cs"/>
              </a:rPr>
              <a:t>Levert dat wat op? "Het is echt geweldig om te zien, die </a:t>
            </a:r>
            <a:r>
              <a:rPr lang="nl-NL" sz="1200" b="0" i="0" kern="1200" dirty="0" err="1">
                <a:solidFill>
                  <a:schemeClr val="tx1"/>
                </a:solidFill>
                <a:effectLst/>
                <a:latin typeface="+mn-lt"/>
                <a:ea typeface="+mn-ea"/>
                <a:cs typeface="+mn-cs"/>
              </a:rPr>
              <a:t>Instagrammers</a:t>
            </a:r>
            <a:r>
              <a:rPr lang="nl-NL" sz="1200" b="0" i="0" kern="1200" dirty="0">
                <a:solidFill>
                  <a:schemeClr val="tx1"/>
                </a:solidFill>
                <a:effectLst/>
                <a:latin typeface="+mn-lt"/>
                <a:ea typeface="+mn-ea"/>
                <a:cs typeface="+mn-cs"/>
              </a:rPr>
              <a:t> zien overal details waar fantastische beelden uit komen waar je zelf nooit aan gedacht zou hebben. Ze gaan dit dan zelf delen in hun netwerk en maken zo onbewust reclame voor Heijmans. Ze vinden het hartstikke tof dat ze zo'n bouwplaats op mogen, dat mag niet iedereen." Vinden de collega's van de veiligheidsafdeling dat goed, vraag ik me dan af? "Het wordt qua veiligheid goed dichtgetimmerd hoor: helmen, hesjes en veiligheidsinstructies." </a:t>
            </a:r>
          </a:p>
          <a:p>
            <a:r>
              <a:rPr lang="nl-NL" sz="1200" b="0" i="0" kern="1200" dirty="0">
                <a:solidFill>
                  <a:schemeClr val="tx1"/>
                </a:solidFill>
                <a:effectLst/>
                <a:latin typeface="+mn-lt"/>
                <a:ea typeface="+mn-ea"/>
                <a:cs typeface="+mn-cs"/>
              </a:rPr>
              <a:t>Wat me niet verbaast als ik zie hoe open Sander spreekt, is dat de top van het bedrijf niet veel problemen heeft met de openheid die Sander creëert: "We hebben een paar keer gehad dat mensen hoog in de boom van het bedrijf in een blog iets over de woningmarkt vertelden en tips gaven over wat wij als Heijmans konden doen om de woningmarkt te helpen en door de media werd daar nieuws van gemaakt. Terwijl we het helemaal niet als persbericht hadden rondgestuurd." </a:t>
            </a:r>
          </a:p>
          <a:p>
            <a:r>
              <a:rPr lang="nl-NL" sz="1200" b="0" i="0" kern="1200" dirty="0">
                <a:solidFill>
                  <a:schemeClr val="tx1"/>
                </a:solidFill>
                <a:effectLst/>
                <a:latin typeface="+mn-lt"/>
                <a:ea typeface="+mn-ea"/>
                <a:cs typeface="+mn-cs"/>
              </a:rPr>
              <a:t>Mooi om te zien hoe actieve PR dan minder nodig is: goede content wordt steeds beter gevonden door de media. En goede content is voor Heijmans geen probleem, daar leggen ze zo de hele digitale snelweg mee vol. Kilometers lang.</a:t>
            </a: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17</a:t>
            </a:fld>
            <a:endParaRPr lang="nl-NL"/>
          </a:p>
        </p:txBody>
      </p:sp>
    </p:spTree>
    <p:extLst>
      <p:ext uri="{BB962C8B-B14F-4D97-AF65-F5344CB8AC3E}">
        <p14:creationId xmlns:p14="http://schemas.microsoft.com/office/powerpoint/2010/main" val="2106663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sz="1200" i="1" kern="1200" dirty="0">
                <a:solidFill>
                  <a:schemeClr val="tx1"/>
                </a:solidFill>
                <a:effectLst/>
                <a:latin typeface="+mn-lt"/>
                <a:ea typeface="+mn-ea"/>
                <a:cs typeface="+mn-cs"/>
              </a:rPr>
              <a:t>"De wereld van detachering is niet zo transparant. Dus onze site wilden we juist wel transparant en persoonlijk maken, en daarmee kwam dat bloggen mooi samen. Websites van concullega's zijn vaak gelikt en onpersoonlijk, op onze site staan mensen en die willen we daar ook voorstellen."</a:t>
            </a:r>
            <a:r>
              <a:rPr lang="nl-NL" sz="1200" kern="1200" dirty="0">
                <a:solidFill>
                  <a:schemeClr val="tx1"/>
                </a:solidFill>
                <a:effectLst/>
                <a:latin typeface="+mn-lt"/>
                <a:ea typeface="+mn-ea"/>
                <a:cs typeface="+mn-cs"/>
              </a:rPr>
              <a:t> Janneke Assink en </a:t>
            </a:r>
            <a:r>
              <a:rPr lang="nl-NL" sz="1200" kern="1200" dirty="0" err="1">
                <a:solidFill>
                  <a:schemeClr val="tx1"/>
                </a:solidFill>
                <a:effectLst/>
                <a:latin typeface="+mn-lt"/>
                <a:ea typeface="+mn-ea"/>
                <a:cs typeface="+mn-cs"/>
              </a:rPr>
              <a:t>Lútsen</a:t>
            </a:r>
            <a:r>
              <a:rPr lang="nl-NL" sz="1200" kern="1200" dirty="0">
                <a:solidFill>
                  <a:schemeClr val="tx1"/>
                </a:solidFill>
                <a:effectLst/>
                <a:latin typeface="+mn-lt"/>
                <a:ea typeface="+mn-ea"/>
                <a:cs typeface="+mn-cs"/>
              </a:rPr>
              <a:t> Zijlstra zijn collega's bij technisch detacheringsbureau </a:t>
            </a:r>
            <a:r>
              <a:rPr lang="nl-NL" sz="1200" kern="1200" dirty="0" err="1">
                <a:solidFill>
                  <a:schemeClr val="tx1"/>
                </a:solidFill>
                <a:effectLst/>
                <a:latin typeface="+mn-lt"/>
                <a:ea typeface="+mn-ea"/>
                <a:cs typeface="+mn-cs"/>
              </a:rPr>
              <a:t>Xelvin</a:t>
            </a:r>
            <a:r>
              <a:rPr lang="nl-NL" sz="1200" kern="1200" dirty="0">
                <a:solidFill>
                  <a:schemeClr val="tx1"/>
                </a:solidFill>
                <a:effectLst/>
                <a:latin typeface="+mn-lt"/>
                <a:ea typeface="+mn-ea"/>
                <a:cs typeface="+mn-cs"/>
              </a:rPr>
              <a:t>, en actief met content marketing: </a:t>
            </a:r>
            <a:r>
              <a:rPr lang="nl-NL" sz="1200" i="1" kern="1200" dirty="0">
                <a:solidFill>
                  <a:schemeClr val="tx1"/>
                </a:solidFill>
                <a:effectLst/>
                <a:latin typeface="+mn-lt"/>
                <a:ea typeface="+mn-ea"/>
                <a:cs typeface="+mn-cs"/>
              </a:rPr>
              <a:t>"Tot nu toe is het bloggen wel wat ad hoc, maar we willen het structureel gaan doen. Het is mooi om te zien dat de huiswerkblogs van jouw workshop ook echt passen bij de schrijvers." </a:t>
            </a:r>
            <a:r>
              <a:rPr lang="nl-NL" sz="1200" kern="1200" dirty="0">
                <a:solidFill>
                  <a:schemeClr val="tx1"/>
                </a:solidFill>
                <a:effectLst/>
                <a:latin typeface="+mn-lt"/>
                <a:ea typeface="+mn-ea"/>
                <a:cs typeface="+mn-cs"/>
              </a:rPr>
              <a:t>En bij </a:t>
            </a:r>
            <a:r>
              <a:rPr lang="nl-NL" sz="1200" kern="1200" dirty="0" err="1">
                <a:solidFill>
                  <a:schemeClr val="tx1"/>
                </a:solidFill>
                <a:effectLst/>
                <a:latin typeface="+mn-lt"/>
                <a:ea typeface="+mn-ea"/>
                <a:cs typeface="+mn-cs"/>
              </a:rPr>
              <a:t>Xelvin</a:t>
            </a:r>
            <a:r>
              <a:rPr lang="nl-NL" sz="1200" kern="1200" dirty="0">
                <a:solidFill>
                  <a:schemeClr val="tx1"/>
                </a:solidFill>
                <a:effectLst/>
                <a:latin typeface="+mn-lt"/>
                <a:ea typeface="+mn-ea"/>
                <a:cs typeface="+mn-cs"/>
              </a:rPr>
              <a:t> blijkbaar.</a:t>
            </a:r>
          </a:p>
          <a:p>
            <a:endParaRPr lang="nl-NL" sz="1200" b="1" i="1" kern="1200" dirty="0">
              <a:solidFill>
                <a:schemeClr val="tx1"/>
              </a:solidFill>
              <a:effectLst/>
              <a:latin typeface="+mn-lt"/>
              <a:ea typeface="+mn-ea"/>
              <a:cs typeface="+mn-cs"/>
            </a:endParaRPr>
          </a:p>
          <a:p>
            <a:r>
              <a:rPr lang="nl-NL" sz="1200" b="1" i="1" kern="1200" dirty="0">
                <a:solidFill>
                  <a:schemeClr val="tx1"/>
                </a:solidFill>
                <a:effectLst/>
                <a:latin typeface="+mn-lt"/>
                <a:ea typeface="+mn-ea"/>
                <a:cs typeface="+mn-cs"/>
              </a:rPr>
              <a:t>Kennis delen hoort bij </a:t>
            </a:r>
            <a:r>
              <a:rPr lang="nl-NL" sz="1200" b="1" i="1" kern="1200" dirty="0" err="1">
                <a:solidFill>
                  <a:schemeClr val="tx1"/>
                </a:solidFill>
                <a:effectLst/>
                <a:latin typeface="+mn-lt"/>
                <a:ea typeface="+mn-ea"/>
                <a:cs typeface="+mn-cs"/>
              </a:rPr>
              <a:t>Xelvin</a:t>
            </a:r>
            <a:endParaRPr lang="nl-NL" sz="1200" b="1" i="1"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"Er wordt bij </a:t>
            </a:r>
            <a:r>
              <a:rPr lang="nl-NL" sz="1200" i="1" kern="1200" dirty="0" err="1">
                <a:solidFill>
                  <a:schemeClr val="tx1"/>
                </a:solidFill>
                <a:effectLst/>
                <a:latin typeface="+mn-lt"/>
                <a:ea typeface="+mn-ea"/>
                <a:cs typeface="+mn-cs"/>
              </a:rPr>
              <a:t>Xelvin</a:t>
            </a:r>
            <a:r>
              <a:rPr lang="nl-NL" sz="1200" i="1" kern="1200" dirty="0">
                <a:solidFill>
                  <a:schemeClr val="tx1"/>
                </a:solidFill>
                <a:effectLst/>
                <a:latin typeface="+mn-lt"/>
                <a:ea typeface="+mn-ea"/>
                <a:cs typeface="+mn-cs"/>
              </a:rPr>
              <a:t> veel kennis gedeeld, maar nog te weinig gestructureerd. Ook omdat we zo verspreid door Nederland zitten, veel uitwisseling van kennis kwam tot nu toe uit toevallige ontmoetingen voort. Daarom hebben we ook een </a:t>
            </a:r>
            <a:r>
              <a:rPr lang="nl-NL" sz="1200" i="1" kern="1200" dirty="0" err="1">
                <a:solidFill>
                  <a:schemeClr val="tx1"/>
                </a:solidFill>
                <a:effectLst/>
                <a:latin typeface="+mn-lt"/>
                <a:ea typeface="+mn-ea"/>
                <a:cs typeface="+mn-cs"/>
              </a:rPr>
              <a:t>social</a:t>
            </a:r>
            <a:r>
              <a:rPr lang="nl-NL" sz="1200" i="1" kern="1200" dirty="0">
                <a:solidFill>
                  <a:schemeClr val="tx1"/>
                </a:solidFill>
                <a:effectLst/>
                <a:latin typeface="+mn-lt"/>
                <a:ea typeface="+mn-ea"/>
                <a:cs typeface="+mn-cs"/>
              </a:rPr>
              <a:t> platform opgezet: de intentie is er en de cultuur, maar nog niet de structuur."</a:t>
            </a:r>
            <a:r>
              <a:rPr lang="nl-NL" sz="1200" kern="1200" dirty="0">
                <a:solidFill>
                  <a:schemeClr val="tx1"/>
                </a:solidFill>
                <a:effectLst/>
                <a:latin typeface="+mn-lt"/>
                <a:ea typeface="+mn-ea"/>
                <a:cs typeface="+mn-cs"/>
              </a:rPr>
              <a:t> Dat is beter dan andersom toch? </a:t>
            </a:r>
            <a:r>
              <a:rPr lang="nl-NL" sz="1200" i="1" kern="1200" dirty="0">
                <a:solidFill>
                  <a:schemeClr val="tx1"/>
                </a:solidFill>
                <a:effectLst/>
                <a:latin typeface="+mn-lt"/>
                <a:ea typeface="+mn-ea"/>
                <a:cs typeface="+mn-cs"/>
              </a:rPr>
              <a:t>"Dat klopt wel. Kennis delen hoort ook bij de mensen die hier werken: je moet veel over de markten weten. Er worden onderling ook veel vragen gesteld en er wordt regelmatig om hulp gevraagd."</a:t>
            </a:r>
            <a:r>
              <a:rPr lang="nl-NL" sz="1200" kern="1200" dirty="0">
                <a:solidFill>
                  <a:schemeClr val="tx1"/>
                </a:solidFill>
                <a:effectLst/>
                <a:latin typeface="+mn-lt"/>
                <a:ea typeface="+mn-ea"/>
                <a:cs typeface="+mn-cs"/>
              </a:rPr>
              <a:t> En met kennissessies wordt de uitwisseling nog verder ondersteund.</a:t>
            </a:r>
          </a:p>
          <a:p>
            <a:r>
              <a:rPr lang="nl-NL" sz="1200" i="1" kern="1200" dirty="0">
                <a:solidFill>
                  <a:schemeClr val="tx1"/>
                </a:solidFill>
                <a:effectLst/>
                <a:latin typeface="+mn-lt"/>
                <a:ea typeface="+mn-ea"/>
                <a:cs typeface="+mn-cs"/>
              </a:rPr>
              <a:t>"Met onze 'Techniek 3.0' kennissessies delen we veel kennis, onder die paraplu hangen veel onderwerpen. Dat kan een sociale activiteit zijn zoals dingen samen organiseren, bijvoorbeeld </a:t>
            </a:r>
            <a:r>
              <a:rPr lang="nl-NL" sz="1200" i="1" kern="1200" dirty="0" err="1">
                <a:solidFill>
                  <a:schemeClr val="tx1"/>
                </a:solidFill>
                <a:effectLst/>
                <a:latin typeface="+mn-lt"/>
                <a:ea typeface="+mn-ea"/>
                <a:cs typeface="+mn-cs"/>
              </a:rPr>
              <a:t>Gaelic</a:t>
            </a:r>
            <a:r>
              <a:rPr lang="nl-NL" sz="1200" i="1" kern="1200" dirty="0">
                <a:solidFill>
                  <a:schemeClr val="tx1"/>
                </a:solidFill>
                <a:effectLst/>
                <a:latin typeface="+mn-lt"/>
                <a:ea typeface="+mn-ea"/>
                <a:cs typeface="+mn-cs"/>
              </a:rPr>
              <a:t> Football in Eindhoven. Maar het kan ook op communicatiegebied zijn, waarvoor we seminars organiseren. We organiseren ook avonden waarop mensen leren over Persoonlijke Profiel Analyse (PPA), ook klanten. En die mogen dan introducees meenemen."</a:t>
            </a:r>
            <a:r>
              <a:rPr lang="nl-NL" sz="1200" kern="1200" dirty="0">
                <a:solidFill>
                  <a:schemeClr val="tx1"/>
                </a:solidFill>
                <a:effectLst/>
                <a:latin typeface="+mn-lt"/>
                <a:ea typeface="+mn-ea"/>
                <a:cs typeface="+mn-cs"/>
              </a:rPr>
              <a:t> En dan werk je met externe trainers? </a:t>
            </a:r>
            <a:r>
              <a:rPr lang="nl-NL" sz="1200" i="1" kern="1200" dirty="0">
                <a:solidFill>
                  <a:schemeClr val="tx1"/>
                </a:solidFill>
                <a:effectLst/>
                <a:latin typeface="+mn-lt"/>
                <a:ea typeface="+mn-ea"/>
                <a:cs typeface="+mn-cs"/>
              </a:rPr>
              <a:t>"Ja, maar ook interne. Een collega uit het zuiden die bijvoorbeeld acquisitietrainingen geeft aan collega's. Dat doen we liefst intern, dat geeft heel veel waarde. We laten trainers ook het liefst naar </a:t>
            </a:r>
            <a:r>
              <a:rPr lang="nl-NL" sz="1200" i="1" kern="1200" dirty="0" err="1">
                <a:solidFill>
                  <a:schemeClr val="tx1"/>
                </a:solidFill>
                <a:effectLst/>
                <a:latin typeface="+mn-lt"/>
                <a:ea typeface="+mn-ea"/>
                <a:cs typeface="+mn-cs"/>
              </a:rPr>
              <a:t>Xelvin</a:t>
            </a:r>
            <a:r>
              <a:rPr lang="nl-NL" sz="1200" i="1" kern="1200" dirty="0">
                <a:solidFill>
                  <a:schemeClr val="tx1"/>
                </a:solidFill>
                <a:effectLst/>
                <a:latin typeface="+mn-lt"/>
                <a:ea typeface="+mn-ea"/>
                <a:cs typeface="+mn-cs"/>
              </a:rPr>
              <a:t> komen, dat collega's veel samen leren is belangrijk." </a:t>
            </a:r>
            <a:r>
              <a:rPr lang="nl-NL" sz="1200" kern="1200" dirty="0">
                <a:solidFill>
                  <a:schemeClr val="tx1"/>
                </a:solidFill>
                <a:effectLst/>
                <a:latin typeface="+mn-lt"/>
                <a:ea typeface="+mn-ea"/>
                <a:cs typeface="+mn-cs"/>
              </a:rPr>
              <a:t>En dat merkte ik ook bij de blogtraining die ik zelf bij </a:t>
            </a:r>
            <a:r>
              <a:rPr lang="nl-NL" sz="1200" kern="1200" dirty="0" err="1">
                <a:solidFill>
                  <a:schemeClr val="tx1"/>
                </a:solidFill>
                <a:effectLst/>
                <a:latin typeface="+mn-lt"/>
                <a:ea typeface="+mn-ea"/>
                <a:cs typeface="+mn-cs"/>
              </a:rPr>
              <a:t>Xelvin</a:t>
            </a:r>
            <a:r>
              <a:rPr lang="nl-NL" sz="1200" kern="1200" dirty="0">
                <a:solidFill>
                  <a:schemeClr val="tx1"/>
                </a:solidFill>
                <a:effectLst/>
                <a:latin typeface="+mn-lt"/>
                <a:ea typeface="+mn-ea"/>
                <a:cs typeface="+mn-cs"/>
              </a:rPr>
              <a:t> mocht geven.</a:t>
            </a:r>
          </a:p>
          <a:p>
            <a:r>
              <a:rPr lang="nl-NL" sz="1200" b="1" i="1" kern="1200" dirty="0">
                <a:solidFill>
                  <a:schemeClr val="tx1"/>
                </a:solidFill>
                <a:effectLst/>
                <a:latin typeface="+mn-lt"/>
                <a:ea typeface="+mn-ea"/>
                <a:cs typeface="+mn-cs"/>
              </a:rPr>
              <a:t>Bloggen is de toekomst voor </a:t>
            </a:r>
            <a:r>
              <a:rPr lang="nl-NL" sz="1200" b="1" i="1" kern="1200" dirty="0" err="1">
                <a:solidFill>
                  <a:schemeClr val="tx1"/>
                </a:solidFill>
                <a:effectLst/>
                <a:latin typeface="+mn-lt"/>
                <a:ea typeface="+mn-ea"/>
                <a:cs typeface="+mn-cs"/>
              </a:rPr>
              <a:t>Xelvin</a:t>
            </a:r>
            <a:endParaRPr lang="nl-NL" sz="1200" b="1" i="1"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"Onze behoefte aan bloggen is voortgekomen uit een eerdere training, waarbij we kregen te zien hoe de wereld verandert en hoe </a:t>
            </a:r>
            <a:r>
              <a:rPr lang="nl-NL" sz="1200" i="1" kern="1200" dirty="0" err="1">
                <a:solidFill>
                  <a:schemeClr val="tx1"/>
                </a:solidFill>
                <a:effectLst/>
                <a:latin typeface="+mn-lt"/>
                <a:ea typeface="+mn-ea"/>
                <a:cs typeface="+mn-cs"/>
              </a:rPr>
              <a:t>social</a:t>
            </a:r>
            <a:r>
              <a:rPr lang="nl-NL" sz="1200" i="1" kern="1200" dirty="0">
                <a:solidFill>
                  <a:schemeClr val="tx1"/>
                </a:solidFill>
                <a:effectLst/>
                <a:latin typeface="+mn-lt"/>
                <a:ea typeface="+mn-ea"/>
                <a:cs typeface="+mn-cs"/>
              </a:rPr>
              <a:t> media daar onderdeel van zijn. We hebben toen sessies gehad met groepen, er was namelijk nog veel scepsis over </a:t>
            </a:r>
            <a:r>
              <a:rPr lang="nl-NL" sz="1200" i="1" kern="1200" dirty="0" err="1">
                <a:solidFill>
                  <a:schemeClr val="tx1"/>
                </a:solidFill>
                <a:effectLst/>
                <a:latin typeface="+mn-lt"/>
                <a:ea typeface="+mn-ea"/>
                <a:cs typeface="+mn-cs"/>
              </a:rPr>
              <a:t>social</a:t>
            </a:r>
            <a:r>
              <a:rPr lang="nl-NL" sz="1200" i="1" kern="1200" dirty="0">
                <a:solidFill>
                  <a:schemeClr val="tx1"/>
                </a:solidFill>
                <a:effectLst/>
                <a:latin typeface="+mn-lt"/>
                <a:ea typeface="+mn-ea"/>
                <a:cs typeface="+mn-cs"/>
              </a:rPr>
              <a:t> media. Dat is nu wel anders, ik heb daar ook een blog over geschreven."</a:t>
            </a:r>
            <a:r>
              <a:rPr lang="nl-NL" sz="1200" kern="1200" dirty="0">
                <a:solidFill>
                  <a:schemeClr val="tx1"/>
                </a:solidFill>
                <a:effectLst/>
                <a:latin typeface="+mn-lt"/>
                <a:ea typeface="+mn-ea"/>
                <a:cs typeface="+mn-cs"/>
              </a:rPr>
              <a:t> En technisch is er ook geen belemmering blijkbaar: </a:t>
            </a:r>
            <a:r>
              <a:rPr lang="nl-NL" sz="1200" i="1" kern="1200" dirty="0">
                <a:solidFill>
                  <a:schemeClr val="tx1"/>
                </a:solidFill>
                <a:effectLst/>
                <a:latin typeface="+mn-lt"/>
                <a:ea typeface="+mn-ea"/>
                <a:cs typeface="+mn-cs"/>
              </a:rPr>
              <a:t>"We hebben de hele website vernieuwd, dus de techniek is goed. Maar nu de inhoud. Met bloggen willen we voor elkaar zien te krijgen dat alle collega's hun kennis delen. Structureel zeggen wat je vindt en hoe je er over denkt." </a:t>
            </a:r>
            <a:r>
              <a:rPr lang="nl-NL" sz="1200" kern="1200" dirty="0">
                <a:solidFill>
                  <a:schemeClr val="tx1"/>
                </a:solidFill>
                <a:effectLst/>
                <a:latin typeface="+mn-lt"/>
                <a:ea typeface="+mn-ea"/>
                <a:cs typeface="+mn-cs"/>
              </a:rPr>
              <a:t>Maar dat gaat niet altijd even soepel.</a:t>
            </a:r>
          </a:p>
          <a:p>
            <a:r>
              <a:rPr lang="nl-NL" sz="1200" i="1" kern="1200" dirty="0">
                <a:solidFill>
                  <a:schemeClr val="tx1"/>
                </a:solidFill>
                <a:effectLst/>
                <a:latin typeface="+mn-lt"/>
                <a:ea typeface="+mn-ea"/>
                <a:cs typeface="+mn-cs"/>
              </a:rPr>
              <a:t>"We zitten nu wel op een kantelpunt, er is nog wat koudwatervrees en onwetendheid. We zijn nogal gericht op korte-termijnresultaten, dus bloggen is wel wennen. Je schrijft 8 uur aan een blog en de vraag is natuurlijk hoe je dat terugverdient."</a:t>
            </a:r>
            <a:r>
              <a:rPr lang="nl-NL" sz="1200" kern="1200" dirty="0">
                <a:solidFill>
                  <a:schemeClr val="tx1"/>
                </a:solidFill>
                <a:effectLst/>
                <a:latin typeface="+mn-lt"/>
                <a:ea typeface="+mn-ea"/>
                <a:cs typeface="+mn-cs"/>
              </a:rPr>
              <a:t> Die beroemde ROI? </a:t>
            </a:r>
            <a:r>
              <a:rPr lang="nl-NL" sz="1200" i="1" kern="1200" dirty="0">
                <a:solidFill>
                  <a:schemeClr val="tx1"/>
                </a:solidFill>
                <a:effectLst/>
                <a:latin typeface="+mn-lt"/>
                <a:ea typeface="+mn-ea"/>
                <a:cs typeface="+mn-cs"/>
              </a:rPr>
              <a:t>"Precies. We worden ons er steeds meer bewust van welke kant het opgaat, maar wat levert het op? We horen vaak 'ik zie veel van jullie voorbij komen', maar de effecten van al die publiciteit zijn niet kwantificeerbaar. Dat is wel het lastige hoor." </a:t>
            </a:r>
            <a:r>
              <a:rPr lang="nl-NL" sz="1200" kern="1200" dirty="0">
                <a:solidFill>
                  <a:schemeClr val="tx1"/>
                </a:solidFill>
                <a:effectLst/>
                <a:latin typeface="+mn-lt"/>
                <a:ea typeface="+mn-ea"/>
                <a:cs typeface="+mn-cs"/>
              </a:rPr>
              <a:t>Maar het houdt Janneke en </a:t>
            </a:r>
            <a:r>
              <a:rPr lang="nl-NL" sz="1200" kern="1200" dirty="0" err="1">
                <a:solidFill>
                  <a:schemeClr val="tx1"/>
                </a:solidFill>
                <a:effectLst/>
                <a:latin typeface="+mn-lt"/>
                <a:ea typeface="+mn-ea"/>
                <a:cs typeface="+mn-cs"/>
              </a:rPr>
              <a:t>Lútsen</a:t>
            </a:r>
            <a:r>
              <a:rPr lang="nl-NL" sz="1200" kern="1200" dirty="0">
                <a:solidFill>
                  <a:schemeClr val="tx1"/>
                </a:solidFill>
                <a:effectLst/>
                <a:latin typeface="+mn-lt"/>
                <a:ea typeface="+mn-ea"/>
                <a:cs typeface="+mn-cs"/>
              </a:rPr>
              <a:t> niet tegen.</a:t>
            </a:r>
          </a:p>
          <a:p>
            <a:r>
              <a:rPr lang="nl-NL" sz="1200" i="1" kern="1200" dirty="0">
                <a:solidFill>
                  <a:schemeClr val="tx1"/>
                </a:solidFill>
                <a:effectLst/>
                <a:latin typeface="+mn-lt"/>
                <a:ea typeface="+mn-ea"/>
                <a:cs typeface="+mn-cs"/>
              </a:rPr>
              <a:t>"We hebben onlangs besloten dat we het bloggen niet alleen meer structureel gaan aanpakken, maar zelfs een 'Chef Beleving' gaan aanstellen. Deze man/vrouw gaat aan de slag met de on- en offline merkbeleving van </a:t>
            </a:r>
            <a:r>
              <a:rPr lang="nl-NL" sz="1200" i="1" kern="1200" dirty="0" err="1">
                <a:solidFill>
                  <a:schemeClr val="tx1"/>
                </a:solidFill>
                <a:effectLst/>
                <a:latin typeface="+mn-lt"/>
                <a:ea typeface="+mn-ea"/>
                <a:cs typeface="+mn-cs"/>
              </a:rPr>
              <a:t>Xelvin</a:t>
            </a:r>
            <a:r>
              <a:rPr lang="nl-NL" sz="1200" i="1" kern="1200" dirty="0">
                <a:solidFill>
                  <a:schemeClr val="tx1"/>
                </a:solidFill>
                <a:effectLst/>
                <a:latin typeface="+mn-lt"/>
                <a:ea typeface="+mn-ea"/>
                <a:cs typeface="+mn-cs"/>
              </a:rPr>
              <a:t> en gaat daarmee een belangrijke bijdrage leveren aan één van onze organisatiedoelstellingen: het vergroten van de instroom (van nieuwe medewerkers en klanten) door het inzetten en vergroten van het eigen netwerk. Waarmee we minder afhankelijk zullen zijn van derden als bijvoorbeeld vacaturesites en dus meer invloed hebben." </a:t>
            </a:r>
            <a:r>
              <a:rPr lang="nl-NL" sz="1200" kern="1200" dirty="0">
                <a:solidFill>
                  <a:schemeClr val="tx1"/>
                </a:solidFill>
                <a:effectLst/>
                <a:latin typeface="+mn-lt"/>
                <a:ea typeface="+mn-ea"/>
                <a:cs typeface="+mn-cs"/>
              </a:rPr>
              <a:t>Die kant gaat het op inderdaad.</a:t>
            </a:r>
          </a:p>
          <a:p>
            <a:r>
              <a:rPr lang="nl-NL" sz="1200" i="1" kern="1200" dirty="0">
                <a:solidFill>
                  <a:schemeClr val="tx1"/>
                </a:solidFill>
                <a:effectLst/>
                <a:latin typeface="+mn-lt"/>
                <a:ea typeface="+mn-ea"/>
                <a:cs typeface="+mn-cs"/>
              </a:rPr>
              <a:t>"Ik merk echt dat de wereld steeds transparanter wordt. Als ik bijvoorbeeld kijk wat ik de afgelopen jaren al heb geleerd en gedeeld, en hoeveel mensen ik heb leren kennen. De grens tussen offline en online verdwijnt steeds meer. Je ziet het ook aan de jongere doelgroep, die hebben echt een hele andere manier van denken. Daar is alles online. Die doen niet aan reclame, die willen echte mensen zien. En die hebben we hier genoeg bij </a:t>
            </a:r>
            <a:r>
              <a:rPr lang="nl-NL" sz="1200" i="1" kern="1200" dirty="0" err="1">
                <a:solidFill>
                  <a:schemeClr val="tx1"/>
                </a:solidFill>
                <a:effectLst/>
                <a:latin typeface="+mn-lt"/>
                <a:ea typeface="+mn-ea"/>
                <a:cs typeface="+mn-cs"/>
              </a:rPr>
              <a:t>Xelvin</a:t>
            </a:r>
            <a:r>
              <a:rPr lang="nl-NL" sz="1200" i="1" kern="1200" dirty="0">
                <a:solidFill>
                  <a:schemeClr val="tx1"/>
                </a:solidFill>
                <a:effectLst/>
                <a:latin typeface="+mn-lt"/>
                <a:ea typeface="+mn-ea"/>
                <a:cs typeface="+mn-cs"/>
              </a:rPr>
              <a:t>, dus we zijn op de goede weg."</a:t>
            </a:r>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18</a:t>
            </a:fld>
            <a:endParaRPr lang="nl-NL"/>
          </a:p>
        </p:txBody>
      </p:sp>
    </p:spTree>
    <p:extLst>
      <p:ext uri="{BB962C8B-B14F-4D97-AF65-F5344CB8AC3E}">
        <p14:creationId xmlns:p14="http://schemas.microsoft.com/office/powerpoint/2010/main" val="1780009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sz="1200" i="1" kern="1200" dirty="0">
                <a:solidFill>
                  <a:schemeClr val="tx1"/>
                </a:solidFill>
                <a:effectLst/>
                <a:latin typeface="+mn-lt"/>
                <a:ea typeface="+mn-ea"/>
                <a:cs typeface="+mn-cs"/>
              </a:rPr>
              <a:t>"Het lijkt op bloggen wat we doen, maar dan met een lange-termijnfocus. </a:t>
            </a:r>
            <a:r>
              <a:rPr lang="nl-NL" sz="1200" i="1" kern="1200" dirty="0" err="1">
                <a:solidFill>
                  <a:schemeClr val="tx1"/>
                </a:solidFill>
                <a:effectLst/>
                <a:latin typeface="+mn-lt"/>
                <a:ea typeface="+mn-ea"/>
                <a:cs typeface="+mn-cs"/>
              </a:rPr>
              <a:t>Fluke</a:t>
            </a:r>
            <a:r>
              <a:rPr lang="nl-NL" sz="1200" i="1" kern="1200" dirty="0">
                <a:solidFill>
                  <a:schemeClr val="tx1"/>
                </a:solidFill>
                <a:effectLst/>
                <a:latin typeface="+mn-lt"/>
                <a:ea typeface="+mn-ea"/>
                <a:cs typeface="+mn-cs"/>
              </a:rPr>
              <a:t> is een specialist in test- en meetapparatuur, daarom zijn we ook niet zo grappig als Coca-Cola of KLM, we zijn een partner. De authenticiteit zit in onze wortels, in meneer </a:t>
            </a:r>
            <a:r>
              <a:rPr lang="nl-NL" sz="1200" i="1" kern="1200" dirty="0" err="1">
                <a:solidFill>
                  <a:schemeClr val="tx1"/>
                </a:solidFill>
                <a:effectLst/>
                <a:latin typeface="+mn-lt"/>
                <a:ea typeface="+mn-ea"/>
                <a:cs typeface="+mn-cs"/>
              </a:rPr>
              <a:t>Fluke</a:t>
            </a:r>
            <a:r>
              <a:rPr lang="nl-NL" sz="1200" i="1" kern="1200" dirty="0">
                <a:solidFill>
                  <a:schemeClr val="tx1"/>
                </a:solidFill>
                <a:effectLst/>
                <a:latin typeface="+mn-lt"/>
                <a:ea typeface="+mn-ea"/>
                <a:cs typeface="+mn-cs"/>
              </a:rPr>
              <a:t>."</a:t>
            </a:r>
            <a:r>
              <a:rPr lang="nl-NL" sz="1200" kern="1200" dirty="0">
                <a:solidFill>
                  <a:schemeClr val="tx1"/>
                </a:solidFill>
                <a:effectLst/>
                <a:latin typeface="+mn-lt"/>
                <a:ea typeface="+mn-ea"/>
                <a:cs typeface="+mn-cs"/>
              </a:rPr>
              <a:t> Janneke Peters en Mark van de Laak doen (content) marketing voor technisch leverancier </a:t>
            </a:r>
            <a:r>
              <a:rPr lang="nl-NL" sz="1200" kern="1200" dirty="0" err="1">
                <a:solidFill>
                  <a:schemeClr val="tx1"/>
                </a:solidFill>
                <a:effectLst/>
                <a:latin typeface="+mn-lt"/>
                <a:ea typeface="+mn-ea"/>
                <a:cs typeface="+mn-cs"/>
              </a:rPr>
              <a:t>Fluke</a:t>
            </a:r>
            <a:r>
              <a:rPr lang="nl-NL" sz="1200" kern="1200" dirty="0">
                <a:solidFill>
                  <a:schemeClr val="tx1"/>
                </a:solidFill>
                <a:effectLst/>
                <a:latin typeface="+mn-lt"/>
                <a:ea typeface="+mn-ea"/>
                <a:cs typeface="+mn-cs"/>
              </a:rPr>
              <a:t>, en ze houden gepaste afstand: </a:t>
            </a:r>
            <a:r>
              <a:rPr lang="nl-NL" sz="1200" i="1" kern="1200" dirty="0">
                <a:solidFill>
                  <a:schemeClr val="tx1"/>
                </a:solidFill>
                <a:effectLst/>
                <a:latin typeface="+mn-lt"/>
                <a:ea typeface="+mn-ea"/>
                <a:cs typeface="+mn-cs"/>
              </a:rPr>
              <a:t>" Het gaat ook niet om ons, maar om de klant natuurlijk. Als je met </a:t>
            </a:r>
            <a:r>
              <a:rPr lang="nl-NL" sz="1200" i="1" kern="1200" dirty="0" err="1">
                <a:solidFill>
                  <a:schemeClr val="tx1"/>
                </a:solidFill>
                <a:effectLst/>
                <a:latin typeface="+mn-lt"/>
                <a:ea typeface="+mn-ea"/>
                <a:cs typeface="+mn-cs"/>
              </a:rPr>
              <a:t>Fluke</a:t>
            </a:r>
            <a:r>
              <a:rPr lang="nl-NL" sz="1200" i="1" kern="1200" dirty="0">
                <a:solidFill>
                  <a:schemeClr val="tx1"/>
                </a:solidFill>
                <a:effectLst/>
                <a:latin typeface="+mn-lt"/>
                <a:ea typeface="+mn-ea"/>
                <a:cs typeface="+mn-cs"/>
              </a:rPr>
              <a:t> werkt ben je bijvoorbeeld met 10.000 volt bezig, dat is </a:t>
            </a:r>
            <a:r>
              <a:rPr lang="nl-NL" sz="1200" i="1" kern="1200" dirty="0" err="1">
                <a:solidFill>
                  <a:schemeClr val="tx1"/>
                </a:solidFill>
                <a:effectLst/>
                <a:latin typeface="+mn-lt"/>
                <a:ea typeface="+mn-ea"/>
                <a:cs typeface="+mn-cs"/>
              </a:rPr>
              <a:t>serious</a:t>
            </a:r>
            <a:r>
              <a:rPr lang="nl-NL" sz="1200" i="1" kern="1200" dirty="0">
                <a:solidFill>
                  <a:schemeClr val="tx1"/>
                </a:solidFill>
                <a:effectLst/>
                <a:latin typeface="+mn-lt"/>
                <a:ea typeface="+mn-ea"/>
                <a:cs typeface="+mn-cs"/>
              </a:rPr>
              <a:t> business. Dan ga je niet grappig doen." </a:t>
            </a:r>
            <a:r>
              <a:rPr lang="nl-NL" sz="1200" kern="1200" dirty="0">
                <a:solidFill>
                  <a:schemeClr val="tx1"/>
                </a:solidFill>
                <a:effectLst/>
                <a:latin typeface="+mn-lt"/>
                <a:ea typeface="+mn-ea"/>
                <a:cs typeface="+mn-cs"/>
              </a:rPr>
              <a:t>Ze zijn serieus bezig met content bij </a:t>
            </a:r>
            <a:r>
              <a:rPr lang="nl-NL" sz="1200" kern="1200" dirty="0" err="1">
                <a:solidFill>
                  <a:schemeClr val="tx1"/>
                </a:solidFill>
                <a:effectLst/>
                <a:latin typeface="+mn-lt"/>
                <a:ea typeface="+mn-ea"/>
                <a:cs typeface="+mn-cs"/>
              </a:rPr>
              <a:t>Fluke</a:t>
            </a:r>
            <a:r>
              <a:rPr lang="nl-NL" sz="1200" kern="1200" dirty="0">
                <a:solidFill>
                  <a:schemeClr val="tx1"/>
                </a:solidFill>
                <a:effectLst/>
                <a:latin typeface="+mn-lt"/>
                <a:ea typeface="+mn-ea"/>
                <a:cs typeface="+mn-cs"/>
              </a:rPr>
              <a:t>, dat merk ik ook. Ik hoorde er zelfs voor het eerst over 'content </a:t>
            </a:r>
            <a:r>
              <a:rPr lang="nl-NL" sz="1200" kern="1200" dirty="0" err="1">
                <a:solidFill>
                  <a:schemeClr val="tx1"/>
                </a:solidFill>
                <a:effectLst/>
                <a:latin typeface="+mn-lt"/>
                <a:ea typeface="+mn-ea"/>
                <a:cs typeface="+mn-cs"/>
              </a:rPr>
              <a:t>atomization</a:t>
            </a:r>
            <a:r>
              <a:rPr lang="nl-NL" sz="1200" kern="1200" dirty="0">
                <a:solidFill>
                  <a:schemeClr val="tx1"/>
                </a:solidFill>
                <a:effectLst/>
                <a:latin typeface="+mn-lt"/>
                <a:ea typeface="+mn-ea"/>
                <a:cs typeface="+mn-cs"/>
              </a:rPr>
              <a:t>'.</a:t>
            </a:r>
          </a:p>
          <a:p>
            <a:r>
              <a:rPr lang="nl-NL" sz="1200" b="1" i="1" kern="1200" dirty="0" err="1">
                <a:solidFill>
                  <a:schemeClr val="tx1"/>
                </a:solidFill>
                <a:effectLst/>
                <a:latin typeface="+mn-lt"/>
                <a:ea typeface="+mn-ea"/>
                <a:cs typeface="+mn-cs"/>
              </a:rPr>
              <a:t>Fluke</a:t>
            </a:r>
            <a:r>
              <a:rPr lang="nl-NL" sz="1200" b="1" i="1" kern="1200" dirty="0">
                <a:solidFill>
                  <a:schemeClr val="tx1"/>
                </a:solidFill>
                <a:effectLst/>
                <a:latin typeface="+mn-lt"/>
                <a:ea typeface="+mn-ea"/>
                <a:cs typeface="+mn-cs"/>
              </a:rPr>
              <a:t> is '</a:t>
            </a:r>
            <a:r>
              <a:rPr lang="nl-NL" sz="1200" b="1" i="1" kern="1200" dirty="0" err="1">
                <a:solidFill>
                  <a:schemeClr val="tx1"/>
                </a:solidFill>
                <a:effectLst/>
                <a:latin typeface="+mn-lt"/>
                <a:ea typeface="+mn-ea"/>
                <a:cs typeface="+mn-cs"/>
              </a:rPr>
              <a:t>lean</a:t>
            </a:r>
            <a:r>
              <a:rPr lang="nl-NL" sz="1200" b="1" i="1" kern="1200" dirty="0">
                <a:solidFill>
                  <a:schemeClr val="tx1"/>
                </a:solidFill>
                <a:effectLst/>
                <a:latin typeface="+mn-lt"/>
                <a:ea typeface="+mn-ea"/>
                <a:cs typeface="+mn-cs"/>
              </a:rPr>
              <a:t>'</a:t>
            </a:r>
          </a:p>
          <a:p>
            <a:r>
              <a:rPr lang="nl-NL" sz="1200" i="1" kern="1200" dirty="0">
                <a:solidFill>
                  <a:schemeClr val="tx1"/>
                </a:solidFill>
                <a:effectLst/>
                <a:latin typeface="+mn-lt"/>
                <a:ea typeface="+mn-ea"/>
                <a:cs typeface="+mn-cs"/>
              </a:rPr>
              <a:t>"Wij vinden onszelf misschien relevant, maar we zijn niet altijd relevant voor de eindklant. Onze doelgroep koopt gemiddeld één keer in de zeven jaar iets van ons. Dus we zijn wat bescheidener; in Amerika zijn ze wellicht wat minder bescheiden."</a:t>
            </a:r>
            <a:r>
              <a:rPr lang="nl-NL" sz="1200" kern="1200" dirty="0">
                <a:solidFill>
                  <a:schemeClr val="tx1"/>
                </a:solidFill>
                <a:effectLst/>
                <a:latin typeface="+mn-lt"/>
                <a:ea typeface="+mn-ea"/>
                <a:cs typeface="+mn-cs"/>
              </a:rPr>
              <a:t> Want </a:t>
            </a:r>
            <a:r>
              <a:rPr lang="nl-NL" sz="1200" kern="1200" dirty="0" err="1">
                <a:solidFill>
                  <a:schemeClr val="tx1"/>
                </a:solidFill>
                <a:effectLst/>
                <a:latin typeface="+mn-lt"/>
                <a:ea typeface="+mn-ea"/>
                <a:cs typeface="+mn-cs"/>
              </a:rPr>
              <a:t>Fluke</a:t>
            </a:r>
            <a:r>
              <a:rPr lang="nl-NL" sz="1200" kern="1200" dirty="0">
                <a:solidFill>
                  <a:schemeClr val="tx1"/>
                </a:solidFill>
                <a:effectLst/>
                <a:latin typeface="+mn-lt"/>
                <a:ea typeface="+mn-ea"/>
                <a:cs typeface="+mn-cs"/>
              </a:rPr>
              <a:t> is een Amerikaans bedrijf? </a:t>
            </a:r>
            <a:r>
              <a:rPr lang="nl-NL" sz="1200" i="1" kern="1200" dirty="0">
                <a:solidFill>
                  <a:schemeClr val="tx1"/>
                </a:solidFill>
                <a:effectLst/>
                <a:latin typeface="+mn-lt"/>
                <a:ea typeface="+mn-ea"/>
                <a:cs typeface="+mn-cs"/>
              </a:rPr>
              <a:t>"Ja. </a:t>
            </a:r>
            <a:r>
              <a:rPr lang="nl-NL" sz="1200" i="1" kern="1200" dirty="0" err="1">
                <a:solidFill>
                  <a:schemeClr val="tx1"/>
                </a:solidFill>
                <a:effectLst/>
                <a:latin typeface="+mn-lt"/>
                <a:ea typeface="+mn-ea"/>
                <a:cs typeface="+mn-cs"/>
              </a:rPr>
              <a:t>Fluke</a:t>
            </a:r>
            <a:r>
              <a:rPr lang="nl-NL" sz="1200" i="1" kern="1200" dirty="0">
                <a:solidFill>
                  <a:schemeClr val="tx1"/>
                </a:solidFill>
                <a:effectLst/>
                <a:latin typeface="+mn-lt"/>
                <a:ea typeface="+mn-ea"/>
                <a:cs typeface="+mn-cs"/>
              </a:rPr>
              <a:t> is in 1948 opgericht door John </a:t>
            </a:r>
            <a:r>
              <a:rPr lang="nl-NL" sz="1200" i="1" kern="1200" dirty="0" err="1">
                <a:solidFill>
                  <a:schemeClr val="tx1"/>
                </a:solidFill>
                <a:effectLst/>
                <a:latin typeface="+mn-lt"/>
                <a:ea typeface="+mn-ea"/>
                <a:cs typeface="+mn-cs"/>
              </a:rPr>
              <a:t>Fluke</a:t>
            </a:r>
            <a:r>
              <a:rPr lang="nl-NL" sz="1200" i="1" kern="1200" dirty="0">
                <a:solidFill>
                  <a:schemeClr val="tx1"/>
                </a:solidFill>
                <a:effectLst/>
                <a:latin typeface="+mn-lt"/>
                <a:ea typeface="+mn-ea"/>
                <a:cs typeface="+mn-cs"/>
              </a:rPr>
              <a:t> Senior. Het moederbedrijf heet </a:t>
            </a:r>
            <a:r>
              <a:rPr lang="nl-NL" sz="1200" i="1" kern="1200" dirty="0" err="1">
                <a:solidFill>
                  <a:schemeClr val="tx1"/>
                </a:solidFill>
                <a:effectLst/>
                <a:latin typeface="+mn-lt"/>
                <a:ea typeface="+mn-ea"/>
                <a:cs typeface="+mn-cs"/>
              </a:rPr>
              <a:t>Danaher</a:t>
            </a:r>
            <a:r>
              <a:rPr lang="nl-NL" sz="1200" i="1" kern="1200" dirty="0">
                <a:solidFill>
                  <a:schemeClr val="tx1"/>
                </a:solidFill>
                <a:effectLst/>
                <a:latin typeface="+mn-lt"/>
                <a:ea typeface="+mn-ea"/>
                <a:cs typeface="+mn-cs"/>
              </a:rPr>
              <a:t>, een industrieel conglomeraat zoals General Electric."</a:t>
            </a:r>
            <a:r>
              <a:rPr lang="nl-NL" sz="1200" kern="1200" dirty="0">
                <a:solidFill>
                  <a:schemeClr val="tx1"/>
                </a:solidFill>
                <a:effectLst/>
                <a:latin typeface="+mn-lt"/>
                <a:ea typeface="+mn-ea"/>
                <a:cs typeface="+mn-cs"/>
              </a:rPr>
              <a:t> Maar wel met een eigen aanpak blijkbaar.</a:t>
            </a:r>
          </a:p>
          <a:p>
            <a:r>
              <a:rPr lang="nl-NL" sz="1200" i="1" kern="1200" dirty="0">
                <a:solidFill>
                  <a:schemeClr val="tx1"/>
                </a:solidFill>
                <a:effectLst/>
                <a:latin typeface="+mn-lt"/>
                <a:ea typeface="+mn-ea"/>
                <a:cs typeface="+mn-cs"/>
              </a:rPr>
              <a:t>"We hebben een bijzondere bedrijfsfilosofie, gebaseerd op de </a:t>
            </a:r>
            <a:r>
              <a:rPr lang="nl-NL" sz="1200" i="1" kern="1200" dirty="0" err="1">
                <a:solidFill>
                  <a:schemeClr val="tx1"/>
                </a:solidFill>
                <a:effectLst/>
                <a:latin typeface="+mn-lt"/>
                <a:ea typeface="+mn-ea"/>
                <a:cs typeface="+mn-cs"/>
              </a:rPr>
              <a:t>lean</a:t>
            </a:r>
            <a:r>
              <a:rPr lang="nl-NL" sz="1200" i="1" kern="1200" dirty="0">
                <a:solidFill>
                  <a:schemeClr val="tx1"/>
                </a:solidFill>
                <a:effectLst/>
                <a:latin typeface="+mn-lt"/>
                <a:ea typeface="+mn-ea"/>
                <a:cs typeface="+mn-cs"/>
              </a:rPr>
              <a:t>-filosofie van Toyota. We noemen dat het ‘</a:t>
            </a:r>
            <a:r>
              <a:rPr lang="nl-NL" sz="1200" i="1" kern="1200" dirty="0" err="1">
                <a:solidFill>
                  <a:schemeClr val="tx1"/>
                </a:solidFill>
                <a:effectLst/>
                <a:latin typeface="+mn-lt"/>
                <a:ea typeface="+mn-ea"/>
                <a:cs typeface="+mn-cs"/>
              </a:rPr>
              <a:t>Danaher</a:t>
            </a:r>
            <a:r>
              <a:rPr lang="nl-NL" sz="1200" i="1" kern="1200" dirty="0">
                <a:solidFill>
                  <a:schemeClr val="tx1"/>
                </a:solidFill>
                <a:effectLst/>
                <a:latin typeface="+mn-lt"/>
                <a:ea typeface="+mn-ea"/>
                <a:cs typeface="+mn-cs"/>
              </a:rPr>
              <a:t> Business Systeem', we vinden onszelf soms </a:t>
            </a:r>
            <a:r>
              <a:rPr lang="nl-NL" sz="1200" i="1" kern="1200" dirty="0" err="1">
                <a:solidFill>
                  <a:schemeClr val="tx1"/>
                </a:solidFill>
                <a:effectLst/>
                <a:latin typeface="+mn-lt"/>
                <a:ea typeface="+mn-ea"/>
                <a:cs typeface="+mn-cs"/>
              </a:rPr>
              <a:t>leaner</a:t>
            </a:r>
            <a:r>
              <a:rPr lang="nl-NL" sz="1200" i="1" kern="1200" dirty="0">
                <a:solidFill>
                  <a:schemeClr val="tx1"/>
                </a:solidFill>
                <a:effectLst/>
                <a:latin typeface="+mn-lt"/>
                <a:ea typeface="+mn-ea"/>
                <a:cs typeface="+mn-cs"/>
              </a:rPr>
              <a:t> dan Toyota. Alles wat we doen analyseren en meten we, '</a:t>
            </a:r>
            <a:r>
              <a:rPr lang="nl-NL" sz="1200" i="1" kern="1200" dirty="0" err="1">
                <a:solidFill>
                  <a:schemeClr val="tx1"/>
                </a:solidFill>
                <a:effectLst/>
                <a:latin typeface="+mn-lt"/>
                <a:ea typeface="+mn-ea"/>
                <a:cs typeface="+mn-cs"/>
              </a:rPr>
              <a:t>kaizen</a:t>
            </a:r>
            <a:r>
              <a:rPr lang="nl-NL" sz="1200" i="1" kern="1200" dirty="0">
                <a:solidFill>
                  <a:schemeClr val="tx1"/>
                </a:solidFill>
                <a:effectLst/>
                <a:latin typeface="+mn-lt"/>
                <a:ea typeface="+mn-ea"/>
                <a:cs typeface="+mn-cs"/>
              </a:rPr>
              <a:t> is </a:t>
            </a:r>
            <a:r>
              <a:rPr lang="nl-NL" sz="1200" i="1" kern="1200" dirty="0" err="1">
                <a:solidFill>
                  <a:schemeClr val="tx1"/>
                </a:solidFill>
                <a:effectLst/>
                <a:latin typeface="+mn-lt"/>
                <a:ea typeface="+mn-ea"/>
                <a:cs typeface="+mn-cs"/>
              </a:rPr>
              <a:t>our</a:t>
            </a:r>
            <a:r>
              <a:rPr lang="nl-NL" sz="1200" i="1" kern="1200" dirty="0">
                <a:solidFill>
                  <a:schemeClr val="tx1"/>
                </a:solidFill>
                <a:effectLst/>
                <a:latin typeface="+mn-lt"/>
                <a:ea typeface="+mn-ea"/>
                <a:cs typeface="+mn-cs"/>
              </a:rPr>
              <a:t> way of life'."</a:t>
            </a:r>
            <a:r>
              <a:rPr lang="nl-NL" sz="1200" kern="1200" dirty="0">
                <a:solidFill>
                  <a:schemeClr val="tx1"/>
                </a:solidFill>
                <a:effectLst/>
                <a:latin typeface="+mn-lt"/>
                <a:ea typeface="+mn-ea"/>
                <a:cs typeface="+mn-cs"/>
              </a:rPr>
              <a:t> En dat vinden marketeers ook plezierig? </a:t>
            </a:r>
            <a:r>
              <a:rPr lang="nl-NL" sz="1200" i="1" kern="1200" dirty="0">
                <a:solidFill>
                  <a:schemeClr val="tx1"/>
                </a:solidFill>
                <a:effectLst/>
                <a:latin typeface="+mn-lt"/>
                <a:ea typeface="+mn-ea"/>
                <a:cs typeface="+mn-cs"/>
              </a:rPr>
              <a:t>"Ja, het is een hele fijne manier van werken, je weet altijd waar je mee bezig bent. En de beslissingsbevoegdheid ligt zo laag mogelijk in de organisatie, iedereen heeft het recht om het bedrijf stil te leggen, een soort noodrem zeg maar."</a:t>
            </a:r>
            <a:r>
              <a:rPr lang="nl-NL" sz="1200" kern="1200" dirty="0">
                <a:solidFill>
                  <a:schemeClr val="tx1"/>
                </a:solidFill>
                <a:effectLst/>
                <a:latin typeface="+mn-lt"/>
                <a:ea typeface="+mn-ea"/>
                <a:cs typeface="+mn-cs"/>
              </a:rPr>
              <a:t> En die </a:t>
            </a:r>
            <a:r>
              <a:rPr lang="nl-NL" sz="1200" kern="1200" dirty="0" err="1">
                <a:solidFill>
                  <a:schemeClr val="tx1"/>
                </a:solidFill>
                <a:effectLst/>
                <a:latin typeface="+mn-lt"/>
                <a:ea typeface="+mn-ea"/>
                <a:cs typeface="+mn-cs"/>
              </a:rPr>
              <a:t>lean</a:t>
            </a:r>
            <a:r>
              <a:rPr lang="nl-NL" sz="1200" kern="1200" dirty="0">
                <a:solidFill>
                  <a:schemeClr val="tx1"/>
                </a:solidFill>
                <a:effectLst/>
                <a:latin typeface="+mn-lt"/>
                <a:ea typeface="+mn-ea"/>
                <a:cs typeface="+mn-cs"/>
              </a:rPr>
              <a:t>-filosofie verklaart ook de gestroomlijnde marketing-aanpak.</a:t>
            </a:r>
          </a:p>
          <a:p>
            <a:r>
              <a:rPr lang="nl-NL" sz="1200" i="1" kern="1200" dirty="0">
                <a:solidFill>
                  <a:schemeClr val="tx1"/>
                </a:solidFill>
                <a:effectLst/>
                <a:latin typeface="+mn-lt"/>
                <a:ea typeface="+mn-ea"/>
                <a:cs typeface="+mn-cs"/>
              </a:rPr>
              <a:t>"We hebben een aantal thema's benoemd, zoals '</a:t>
            </a:r>
            <a:r>
              <a:rPr lang="nl-NL" sz="1200" i="1" kern="1200" dirty="0" err="1">
                <a:solidFill>
                  <a:schemeClr val="tx1"/>
                </a:solidFill>
                <a:effectLst/>
                <a:latin typeface="+mn-lt"/>
                <a:ea typeface="+mn-ea"/>
                <a:cs typeface="+mn-cs"/>
              </a:rPr>
              <a:t>preventive</a:t>
            </a:r>
            <a:r>
              <a:rPr lang="nl-NL" sz="1200" i="1" kern="1200" dirty="0">
                <a:solidFill>
                  <a:schemeClr val="tx1"/>
                </a:solidFill>
                <a:effectLst/>
                <a:latin typeface="+mn-lt"/>
                <a:ea typeface="+mn-ea"/>
                <a:cs typeface="+mn-cs"/>
              </a:rPr>
              <a:t> maintenance', waar we '</a:t>
            </a:r>
            <a:r>
              <a:rPr lang="nl-NL" sz="1200" i="1" kern="1200" dirty="0" err="1">
                <a:solidFill>
                  <a:schemeClr val="tx1"/>
                </a:solidFill>
                <a:effectLst/>
                <a:latin typeface="+mn-lt"/>
                <a:ea typeface="+mn-ea"/>
                <a:cs typeface="+mn-cs"/>
              </a:rPr>
              <a:t>thought</a:t>
            </a:r>
            <a:r>
              <a:rPr lang="nl-NL" sz="1200" i="1" kern="1200" dirty="0">
                <a:solidFill>
                  <a:schemeClr val="tx1"/>
                </a:solidFill>
                <a:effectLst/>
                <a:latin typeface="+mn-lt"/>
                <a:ea typeface="+mn-ea"/>
                <a:cs typeface="+mn-cs"/>
              </a:rPr>
              <a:t> leader' in willen zijn. We hebben bijvoorbeeld een onderwerp '13 common </a:t>
            </a:r>
            <a:r>
              <a:rPr lang="nl-NL" sz="1200" i="1" kern="1200" dirty="0" err="1">
                <a:solidFill>
                  <a:schemeClr val="tx1"/>
                </a:solidFill>
                <a:effectLst/>
                <a:latin typeface="+mn-lt"/>
                <a:ea typeface="+mn-ea"/>
                <a:cs typeface="+mn-cs"/>
              </a:rPr>
              <a:t>causes</a:t>
            </a:r>
            <a:r>
              <a:rPr lang="nl-NL" sz="1200" i="1" kern="1200" dirty="0">
                <a:solidFill>
                  <a:schemeClr val="tx1"/>
                </a:solidFill>
                <a:effectLst/>
                <a:latin typeface="+mn-lt"/>
                <a:ea typeface="+mn-ea"/>
                <a:cs typeface="+mn-cs"/>
              </a:rPr>
              <a:t> of motor failure', dat we gebruiken om leads aan te trekken."</a:t>
            </a:r>
            <a:r>
              <a:rPr lang="nl-NL" sz="1200" kern="1200" dirty="0">
                <a:solidFill>
                  <a:schemeClr val="tx1"/>
                </a:solidFill>
                <a:effectLst/>
                <a:latin typeface="+mn-lt"/>
                <a:ea typeface="+mn-ea"/>
                <a:cs typeface="+mn-cs"/>
              </a:rPr>
              <a:t> En hoe doe je dat? </a:t>
            </a:r>
            <a:r>
              <a:rPr lang="nl-NL" sz="1200" i="1" kern="1200" dirty="0">
                <a:solidFill>
                  <a:schemeClr val="tx1"/>
                </a:solidFill>
                <a:effectLst/>
                <a:latin typeface="+mn-lt"/>
                <a:ea typeface="+mn-ea"/>
                <a:cs typeface="+mn-cs"/>
              </a:rPr>
              <a:t>"Mensen die willen weten hoe ze problemen in hun productie kunnen vermijden, kunnen een zogenaamde '</a:t>
            </a:r>
            <a:r>
              <a:rPr lang="nl-NL" sz="1200" i="1" kern="1200" dirty="0" err="1">
                <a:solidFill>
                  <a:schemeClr val="tx1"/>
                </a:solidFill>
                <a:effectLst/>
                <a:latin typeface="+mn-lt"/>
                <a:ea typeface="+mn-ea"/>
                <a:cs typeface="+mn-cs"/>
              </a:rPr>
              <a:t>application</a:t>
            </a:r>
            <a:r>
              <a:rPr lang="nl-NL" sz="1200" i="1" kern="1200" dirty="0">
                <a:solidFill>
                  <a:schemeClr val="tx1"/>
                </a:solidFill>
                <a:effectLst/>
                <a:latin typeface="+mn-lt"/>
                <a:ea typeface="+mn-ea"/>
                <a:cs typeface="+mn-cs"/>
              </a:rPr>
              <a:t> </a:t>
            </a:r>
            <a:r>
              <a:rPr lang="nl-NL" sz="1200" i="1" kern="1200" dirty="0" err="1">
                <a:solidFill>
                  <a:schemeClr val="tx1"/>
                </a:solidFill>
                <a:effectLst/>
                <a:latin typeface="+mn-lt"/>
                <a:ea typeface="+mn-ea"/>
                <a:cs typeface="+mn-cs"/>
              </a:rPr>
              <a:t>note</a:t>
            </a:r>
            <a:r>
              <a:rPr lang="nl-NL" sz="1200" i="1" kern="1200" dirty="0">
                <a:solidFill>
                  <a:schemeClr val="tx1"/>
                </a:solidFill>
                <a:effectLst/>
                <a:latin typeface="+mn-lt"/>
                <a:ea typeface="+mn-ea"/>
                <a:cs typeface="+mn-cs"/>
              </a:rPr>
              <a:t>' downloaden. Hierna start een marketing </a:t>
            </a:r>
            <a:r>
              <a:rPr lang="nl-NL" sz="1200" i="1" kern="1200" dirty="0" err="1">
                <a:solidFill>
                  <a:schemeClr val="tx1"/>
                </a:solidFill>
                <a:effectLst/>
                <a:latin typeface="+mn-lt"/>
                <a:ea typeface="+mn-ea"/>
                <a:cs typeface="+mn-cs"/>
              </a:rPr>
              <a:t>automation</a:t>
            </a:r>
            <a:r>
              <a:rPr lang="nl-NL" sz="1200" i="1" kern="1200" dirty="0">
                <a:solidFill>
                  <a:schemeClr val="tx1"/>
                </a:solidFill>
                <a:effectLst/>
                <a:latin typeface="+mn-lt"/>
                <a:ea typeface="+mn-ea"/>
                <a:cs typeface="+mn-cs"/>
              </a:rPr>
              <a:t> campagne langs al die 13 '</a:t>
            </a:r>
            <a:r>
              <a:rPr lang="nl-NL" sz="1200" i="1" kern="1200" dirty="0" err="1">
                <a:solidFill>
                  <a:schemeClr val="tx1"/>
                </a:solidFill>
                <a:effectLst/>
                <a:latin typeface="+mn-lt"/>
                <a:ea typeface="+mn-ea"/>
                <a:cs typeface="+mn-cs"/>
              </a:rPr>
              <a:t>causes</a:t>
            </a:r>
            <a:r>
              <a:rPr lang="nl-NL" sz="1200" i="1" kern="1200" dirty="0">
                <a:solidFill>
                  <a:schemeClr val="tx1"/>
                </a:solidFill>
                <a:effectLst/>
                <a:latin typeface="+mn-lt"/>
                <a:ea typeface="+mn-ea"/>
                <a:cs typeface="+mn-cs"/>
              </a:rPr>
              <a:t>', als mensen op één daarvan reageren proberen we ze naar een oplossing te leiden. Afhankelijk van hun gedrag en profiel bepalen we dan of we contact opnemen. We doen alles in het Engels en een aantal andere Europese talen, we zitten in Nederland maar Nederland is niet altijd de grootste markt voor ons." </a:t>
            </a:r>
            <a:r>
              <a:rPr lang="nl-NL" sz="1200" kern="1200" dirty="0">
                <a:solidFill>
                  <a:schemeClr val="tx1"/>
                </a:solidFill>
                <a:effectLst/>
                <a:latin typeface="+mn-lt"/>
                <a:ea typeface="+mn-ea"/>
                <a:cs typeface="+mn-cs"/>
              </a:rPr>
              <a:t>Klein maar wel innovatief, zo blijkt.</a:t>
            </a:r>
          </a:p>
          <a:p>
            <a:r>
              <a:rPr lang="nl-NL" sz="1200" b="1" i="1" kern="1200" dirty="0">
                <a:solidFill>
                  <a:schemeClr val="tx1"/>
                </a:solidFill>
                <a:effectLst/>
                <a:latin typeface="+mn-lt"/>
                <a:ea typeface="+mn-ea"/>
                <a:cs typeface="+mn-cs"/>
              </a:rPr>
              <a:t>Experimenteren met Content </a:t>
            </a:r>
            <a:r>
              <a:rPr lang="nl-NL" sz="1200" b="1" i="1" kern="1200" dirty="0" err="1">
                <a:solidFill>
                  <a:schemeClr val="tx1"/>
                </a:solidFill>
                <a:effectLst/>
                <a:latin typeface="+mn-lt"/>
                <a:ea typeface="+mn-ea"/>
                <a:cs typeface="+mn-cs"/>
              </a:rPr>
              <a:t>atomization</a:t>
            </a:r>
            <a:endParaRPr lang="nl-NL" sz="1200" b="1" i="1"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"Op onze website werken we met zogenaamde '</a:t>
            </a:r>
            <a:r>
              <a:rPr lang="nl-NL" sz="1200" i="1" kern="1200" dirty="0" err="1">
                <a:solidFill>
                  <a:schemeClr val="tx1"/>
                </a:solidFill>
                <a:effectLst/>
                <a:latin typeface="+mn-lt"/>
                <a:ea typeface="+mn-ea"/>
                <a:cs typeface="+mn-cs"/>
              </a:rPr>
              <a:t>webcards</a:t>
            </a:r>
            <a:r>
              <a:rPr lang="nl-NL" sz="1200" i="1" kern="1200" dirty="0">
                <a:solidFill>
                  <a:schemeClr val="tx1"/>
                </a:solidFill>
                <a:effectLst/>
                <a:latin typeface="+mn-lt"/>
                <a:ea typeface="+mn-ea"/>
                <a:cs typeface="+mn-cs"/>
              </a:rPr>
              <a:t>', content in brokken of ook wel 'content </a:t>
            </a:r>
            <a:r>
              <a:rPr lang="nl-NL" sz="1200" i="1" kern="1200" dirty="0" err="1">
                <a:solidFill>
                  <a:schemeClr val="tx1"/>
                </a:solidFill>
                <a:effectLst/>
                <a:latin typeface="+mn-lt"/>
                <a:ea typeface="+mn-ea"/>
                <a:cs typeface="+mn-cs"/>
              </a:rPr>
              <a:t>atomization</a:t>
            </a:r>
            <a:r>
              <a:rPr lang="nl-NL" sz="1200" i="1" kern="1200" dirty="0">
                <a:solidFill>
                  <a:schemeClr val="tx1"/>
                </a:solidFill>
                <a:effectLst/>
                <a:latin typeface="+mn-lt"/>
                <a:ea typeface="+mn-ea"/>
                <a:cs typeface="+mn-cs"/>
              </a:rPr>
              <a:t>' genoemd. Die content zat eerst in pdf's, die we hebben opgebroken naar losse webpagina's."</a:t>
            </a:r>
            <a:r>
              <a:rPr lang="nl-NL" sz="1200" kern="1200" dirty="0">
                <a:solidFill>
                  <a:schemeClr val="tx1"/>
                </a:solidFill>
                <a:effectLst/>
                <a:latin typeface="+mn-lt"/>
                <a:ea typeface="+mn-ea"/>
                <a:cs typeface="+mn-cs"/>
              </a:rPr>
              <a:t> En dat werkt? </a:t>
            </a:r>
            <a:r>
              <a:rPr lang="nl-NL" sz="1200" i="1" kern="1200" dirty="0">
                <a:solidFill>
                  <a:schemeClr val="tx1"/>
                </a:solidFill>
                <a:effectLst/>
                <a:latin typeface="+mn-lt"/>
                <a:ea typeface="+mn-ea"/>
                <a:cs typeface="+mn-cs"/>
              </a:rPr>
              <a:t>"Ja, deze pagina's trekken ook méér verkeer dan onze homepage. Zoals de </a:t>
            </a:r>
            <a:r>
              <a:rPr lang="nl-NL" sz="1200" i="1" kern="1200" dirty="0" err="1">
                <a:solidFill>
                  <a:schemeClr val="tx1"/>
                </a:solidFill>
                <a:effectLst/>
                <a:latin typeface="+mn-lt"/>
                <a:ea typeface="+mn-ea"/>
                <a:cs typeface="+mn-cs"/>
              </a:rPr>
              <a:t>webcard</a:t>
            </a:r>
            <a:r>
              <a:rPr lang="nl-NL" sz="1200" i="1" kern="1200" dirty="0">
                <a:solidFill>
                  <a:schemeClr val="tx1"/>
                </a:solidFill>
                <a:effectLst/>
                <a:latin typeface="+mn-lt"/>
                <a:ea typeface="+mn-ea"/>
                <a:cs typeface="+mn-cs"/>
              </a:rPr>
              <a:t> '</a:t>
            </a:r>
            <a:r>
              <a:rPr lang="nl-NL" sz="1200" i="1" kern="1200" dirty="0" err="1">
                <a:solidFill>
                  <a:schemeClr val="tx1"/>
                </a:solidFill>
                <a:effectLst/>
                <a:latin typeface="+mn-lt"/>
                <a:ea typeface="+mn-ea"/>
                <a:cs typeface="+mn-cs"/>
              </a:rPr>
              <a:t>What</a:t>
            </a:r>
            <a:r>
              <a:rPr lang="nl-NL" sz="1200" i="1" kern="1200" dirty="0">
                <a:solidFill>
                  <a:schemeClr val="tx1"/>
                </a:solidFill>
                <a:effectLst/>
                <a:latin typeface="+mn-lt"/>
                <a:ea typeface="+mn-ea"/>
                <a:cs typeface="+mn-cs"/>
              </a:rPr>
              <a:t> is Ohms </a:t>
            </a:r>
            <a:r>
              <a:rPr lang="nl-NL" sz="1200" i="1" kern="1200" dirty="0" err="1">
                <a:solidFill>
                  <a:schemeClr val="tx1"/>
                </a:solidFill>
                <a:effectLst/>
                <a:latin typeface="+mn-lt"/>
                <a:ea typeface="+mn-ea"/>
                <a:cs typeface="+mn-cs"/>
              </a:rPr>
              <a:t>law</a:t>
            </a:r>
            <a:r>
              <a:rPr lang="nl-NL" sz="1200" i="1" kern="1200" dirty="0">
                <a:solidFill>
                  <a:schemeClr val="tx1"/>
                </a:solidFill>
                <a:effectLst/>
                <a:latin typeface="+mn-lt"/>
                <a:ea typeface="+mn-ea"/>
                <a:cs typeface="+mn-cs"/>
              </a:rPr>
              <a:t>', die trekt enorm veel volume. We noemen dat content </a:t>
            </a:r>
            <a:r>
              <a:rPr lang="nl-NL" sz="1200" i="1" kern="1200" dirty="0" err="1">
                <a:solidFill>
                  <a:schemeClr val="tx1"/>
                </a:solidFill>
                <a:effectLst/>
                <a:latin typeface="+mn-lt"/>
                <a:ea typeface="+mn-ea"/>
                <a:cs typeface="+mn-cs"/>
              </a:rPr>
              <a:t>atomization</a:t>
            </a:r>
            <a:r>
              <a:rPr lang="nl-NL" sz="1200" i="1" kern="1200" dirty="0">
                <a:solidFill>
                  <a:schemeClr val="tx1"/>
                </a:solidFill>
                <a:effectLst/>
                <a:latin typeface="+mn-lt"/>
                <a:ea typeface="+mn-ea"/>
                <a:cs typeface="+mn-cs"/>
              </a:rPr>
              <a:t>, de kunst is om kennis in kleine hapklare brokken te leveren."</a:t>
            </a:r>
            <a:r>
              <a:rPr lang="nl-NL" sz="1200" kern="1200" dirty="0">
                <a:solidFill>
                  <a:schemeClr val="tx1"/>
                </a:solidFill>
                <a:effectLst/>
                <a:latin typeface="+mn-lt"/>
                <a:ea typeface="+mn-ea"/>
                <a:cs typeface="+mn-cs"/>
              </a:rPr>
              <a:t> Dus je breekt pdf's op? </a:t>
            </a:r>
            <a:r>
              <a:rPr lang="nl-NL" sz="1200" i="1" kern="1200" dirty="0">
                <a:solidFill>
                  <a:schemeClr val="tx1"/>
                </a:solidFill>
                <a:effectLst/>
                <a:latin typeface="+mn-lt"/>
                <a:ea typeface="+mn-ea"/>
                <a:cs typeface="+mn-cs"/>
              </a:rPr>
              <a:t>"Precies. We hebben nog veel content in pdf's, maar we zijn de transitie aan het maken naar webpagina's per thema waar de dan pdf een download wordt." </a:t>
            </a:r>
            <a:r>
              <a:rPr lang="nl-NL" sz="1200" kern="1200" dirty="0">
                <a:solidFill>
                  <a:schemeClr val="tx1"/>
                </a:solidFill>
                <a:effectLst/>
                <a:latin typeface="+mn-lt"/>
                <a:ea typeface="+mn-ea"/>
                <a:cs typeface="+mn-cs"/>
              </a:rPr>
              <a:t>En vanuit de '</a:t>
            </a:r>
            <a:r>
              <a:rPr lang="nl-NL" sz="1200" kern="1200" dirty="0" err="1">
                <a:solidFill>
                  <a:schemeClr val="tx1"/>
                </a:solidFill>
                <a:effectLst/>
                <a:latin typeface="+mn-lt"/>
                <a:ea typeface="+mn-ea"/>
                <a:cs typeface="+mn-cs"/>
              </a:rPr>
              <a:t>lean</a:t>
            </a:r>
            <a:r>
              <a:rPr lang="nl-NL" sz="1200" kern="1200" dirty="0">
                <a:solidFill>
                  <a:schemeClr val="tx1"/>
                </a:solidFill>
                <a:effectLst/>
                <a:latin typeface="+mn-lt"/>
                <a:ea typeface="+mn-ea"/>
                <a:cs typeface="+mn-cs"/>
              </a:rPr>
              <a:t>'-gedachte wordt alles gevolgd en gemeten.</a:t>
            </a:r>
          </a:p>
          <a:p>
            <a:r>
              <a:rPr lang="nl-NL" sz="1200" i="1" kern="1200" dirty="0">
                <a:solidFill>
                  <a:schemeClr val="tx1"/>
                </a:solidFill>
                <a:effectLst/>
                <a:latin typeface="+mn-lt"/>
                <a:ea typeface="+mn-ea"/>
                <a:cs typeface="+mn-cs"/>
              </a:rPr>
              <a:t>"Wij doen heel veel aan leadgeneratie, het succes daarvan kun je goed aantonen. Omdat we zo lead-gefocust zijn, kun je het goed tegen andere marketingvormen afzetten. Onze SEO levert qua ROI net zoveel op als onze </a:t>
            </a:r>
            <a:r>
              <a:rPr lang="nl-NL" sz="1200" i="1" kern="1200" dirty="0" err="1">
                <a:solidFill>
                  <a:schemeClr val="tx1"/>
                </a:solidFill>
                <a:effectLst/>
                <a:latin typeface="+mn-lt"/>
                <a:ea typeface="+mn-ea"/>
                <a:cs typeface="+mn-cs"/>
              </a:rPr>
              <a:t>Adwords</a:t>
            </a:r>
            <a:r>
              <a:rPr lang="nl-NL" sz="1200" i="1" kern="1200" dirty="0">
                <a:solidFill>
                  <a:schemeClr val="tx1"/>
                </a:solidFill>
                <a:effectLst/>
                <a:latin typeface="+mn-lt"/>
                <a:ea typeface="+mn-ea"/>
                <a:cs typeface="+mn-cs"/>
              </a:rPr>
              <a:t>, omdat de kosten veel lager zijn."</a:t>
            </a:r>
            <a:r>
              <a:rPr lang="nl-NL" sz="1200" kern="1200" dirty="0">
                <a:solidFill>
                  <a:schemeClr val="tx1"/>
                </a:solidFill>
                <a:effectLst/>
                <a:latin typeface="+mn-lt"/>
                <a:ea typeface="+mn-ea"/>
                <a:cs typeface="+mn-cs"/>
              </a:rPr>
              <a:t> En zo meet je alles? </a:t>
            </a:r>
            <a:r>
              <a:rPr lang="nl-NL" sz="1200" i="1" kern="1200" dirty="0">
                <a:solidFill>
                  <a:schemeClr val="tx1"/>
                </a:solidFill>
                <a:effectLst/>
                <a:latin typeface="+mn-lt"/>
                <a:ea typeface="+mn-ea"/>
                <a:cs typeface="+mn-cs"/>
              </a:rPr>
              <a:t>"Nee, pure </a:t>
            </a:r>
            <a:r>
              <a:rPr lang="nl-NL" sz="1200" i="1" kern="1200" dirty="0" err="1">
                <a:solidFill>
                  <a:schemeClr val="tx1"/>
                </a:solidFill>
                <a:effectLst/>
                <a:latin typeface="+mn-lt"/>
                <a:ea typeface="+mn-ea"/>
                <a:cs typeface="+mn-cs"/>
              </a:rPr>
              <a:t>informatie-overdracht</a:t>
            </a:r>
            <a:r>
              <a:rPr lang="nl-NL" sz="1200" i="1" kern="1200" dirty="0">
                <a:solidFill>
                  <a:schemeClr val="tx1"/>
                </a:solidFill>
                <a:effectLst/>
                <a:latin typeface="+mn-lt"/>
                <a:ea typeface="+mn-ea"/>
                <a:cs typeface="+mn-cs"/>
              </a:rPr>
              <a:t> of branding is niet te meten, alhoewel we dat wel proberen. We noemen dat </a:t>
            </a:r>
            <a:r>
              <a:rPr lang="nl-NL" sz="1200" i="1" kern="1200" dirty="0" err="1">
                <a:solidFill>
                  <a:schemeClr val="tx1"/>
                </a:solidFill>
                <a:effectLst/>
                <a:latin typeface="+mn-lt"/>
                <a:ea typeface="+mn-ea"/>
                <a:cs typeface="+mn-cs"/>
              </a:rPr>
              <a:t>leading</a:t>
            </a:r>
            <a:r>
              <a:rPr lang="nl-NL" sz="1200" i="1" kern="1200" dirty="0">
                <a:solidFill>
                  <a:schemeClr val="tx1"/>
                </a:solidFill>
                <a:effectLst/>
                <a:latin typeface="+mn-lt"/>
                <a:ea typeface="+mn-ea"/>
                <a:cs typeface="+mn-cs"/>
              </a:rPr>
              <a:t> </a:t>
            </a:r>
            <a:r>
              <a:rPr lang="nl-NL" sz="1200" i="1" kern="1200" dirty="0" err="1">
                <a:solidFill>
                  <a:schemeClr val="tx1"/>
                </a:solidFill>
                <a:effectLst/>
                <a:latin typeface="+mn-lt"/>
                <a:ea typeface="+mn-ea"/>
                <a:cs typeface="+mn-cs"/>
              </a:rPr>
              <a:t>kpi’s</a:t>
            </a:r>
            <a:r>
              <a:rPr lang="nl-NL" sz="1200" i="1" kern="1200" dirty="0">
                <a:solidFill>
                  <a:schemeClr val="tx1"/>
                </a:solidFill>
                <a:effectLst/>
                <a:latin typeface="+mn-lt"/>
                <a:ea typeface="+mn-ea"/>
                <a:cs typeface="+mn-cs"/>
              </a:rPr>
              <a:t>, naast omzet en winst ook dingen als 'engagement', conversie en leads. We doen om het jaar een 'brand </a:t>
            </a:r>
            <a:r>
              <a:rPr lang="nl-NL" sz="1200" i="1" kern="1200" dirty="0" err="1">
                <a:solidFill>
                  <a:schemeClr val="tx1"/>
                </a:solidFill>
                <a:effectLst/>
                <a:latin typeface="+mn-lt"/>
                <a:ea typeface="+mn-ea"/>
                <a:cs typeface="+mn-cs"/>
              </a:rPr>
              <a:t>study</a:t>
            </a:r>
            <a:r>
              <a:rPr lang="nl-NL" sz="1200" i="1" kern="1200" dirty="0">
                <a:solidFill>
                  <a:schemeClr val="tx1"/>
                </a:solidFill>
                <a:effectLst/>
                <a:latin typeface="+mn-lt"/>
                <a:ea typeface="+mn-ea"/>
                <a:cs typeface="+mn-cs"/>
              </a:rPr>
              <a:t>', die meet alle 'softe zaken'." </a:t>
            </a:r>
            <a:r>
              <a:rPr lang="nl-NL" sz="1200" kern="1200" dirty="0">
                <a:solidFill>
                  <a:schemeClr val="tx1"/>
                </a:solidFill>
                <a:effectLst/>
                <a:latin typeface="+mn-lt"/>
                <a:ea typeface="+mn-ea"/>
                <a:cs typeface="+mn-cs"/>
              </a:rPr>
              <a:t>En dan hebben we het alleen nog maar over tekst.</a:t>
            </a:r>
          </a:p>
          <a:p>
            <a:r>
              <a:rPr lang="nl-NL" sz="1200" i="1" kern="1200" dirty="0">
                <a:solidFill>
                  <a:schemeClr val="tx1"/>
                </a:solidFill>
                <a:effectLst/>
                <a:latin typeface="+mn-lt"/>
                <a:ea typeface="+mn-ea"/>
                <a:cs typeface="+mn-cs"/>
              </a:rPr>
              <a:t>"We maken steeds meer video's, vooral </a:t>
            </a:r>
            <a:r>
              <a:rPr lang="nl-NL" sz="1200" i="1" kern="1200" dirty="0" err="1">
                <a:solidFill>
                  <a:schemeClr val="tx1"/>
                </a:solidFill>
                <a:effectLst/>
                <a:latin typeface="+mn-lt"/>
                <a:ea typeface="+mn-ea"/>
                <a:cs typeface="+mn-cs"/>
              </a:rPr>
              <a:t>how</a:t>
            </a:r>
            <a:r>
              <a:rPr lang="nl-NL" sz="1200" i="1" kern="1200" dirty="0">
                <a:solidFill>
                  <a:schemeClr val="tx1"/>
                </a:solidFill>
                <a:effectLst/>
                <a:latin typeface="+mn-lt"/>
                <a:ea typeface="+mn-ea"/>
                <a:cs typeface="+mn-cs"/>
              </a:rPr>
              <a:t>-</a:t>
            </a:r>
            <a:r>
              <a:rPr lang="nl-NL" sz="1200" i="1" kern="1200" dirty="0" err="1">
                <a:solidFill>
                  <a:schemeClr val="tx1"/>
                </a:solidFill>
                <a:effectLst/>
                <a:latin typeface="+mn-lt"/>
                <a:ea typeface="+mn-ea"/>
                <a:cs typeface="+mn-cs"/>
              </a:rPr>
              <a:t>to</a:t>
            </a:r>
            <a:r>
              <a:rPr lang="nl-NL" sz="1200" i="1" kern="1200" dirty="0">
                <a:solidFill>
                  <a:schemeClr val="tx1"/>
                </a:solidFill>
                <a:effectLst/>
                <a:latin typeface="+mn-lt"/>
                <a:ea typeface="+mn-ea"/>
                <a:cs typeface="+mn-cs"/>
              </a:rPr>
              <a:t>-filmpjes die ook door distributeurs worden gebruikt op hun website. We zien video niet als de heilige graal, maar wordt wel goed op waarde geschat, hoor. De meerwaarde van onze producten zit er bijvoorbeeld in dat ze veilig zijn, we laten op video zien hoe goed we ze testen. Een stuk bewijsvoering zeg maar."</a:t>
            </a:r>
            <a:r>
              <a:rPr lang="nl-NL" sz="1200" kern="1200" dirty="0">
                <a:solidFill>
                  <a:schemeClr val="tx1"/>
                </a:solidFill>
                <a:effectLst/>
                <a:latin typeface="+mn-lt"/>
                <a:ea typeface="+mn-ea"/>
                <a:cs typeface="+mn-cs"/>
              </a:rPr>
              <a:t> En verder? </a:t>
            </a:r>
            <a:r>
              <a:rPr lang="nl-NL" sz="1200" i="1" kern="1200" dirty="0">
                <a:solidFill>
                  <a:schemeClr val="tx1"/>
                </a:solidFill>
                <a:effectLst/>
                <a:latin typeface="+mn-lt"/>
                <a:ea typeface="+mn-ea"/>
                <a:cs typeface="+mn-cs"/>
              </a:rPr>
              <a:t>"We doen ook steeds meer </a:t>
            </a:r>
            <a:r>
              <a:rPr lang="nl-NL" sz="1200" i="1" kern="1200" dirty="0" err="1">
                <a:solidFill>
                  <a:schemeClr val="tx1"/>
                </a:solidFill>
                <a:effectLst/>
                <a:latin typeface="+mn-lt"/>
                <a:ea typeface="+mn-ea"/>
                <a:cs typeface="+mn-cs"/>
              </a:rPr>
              <a:t>webinars</a:t>
            </a:r>
            <a:r>
              <a:rPr lang="nl-NL" sz="1200" i="1" kern="1200" dirty="0">
                <a:solidFill>
                  <a:schemeClr val="tx1"/>
                </a:solidFill>
                <a:effectLst/>
                <a:latin typeface="+mn-lt"/>
                <a:ea typeface="+mn-ea"/>
                <a:cs typeface="+mn-cs"/>
              </a:rPr>
              <a:t>, zoals laatst in Spanje met vele tientallen deelnemers. Dat ging om de nieuwe Energiewet, en de producten die we daarvoor hebben. Onze tools hebben alleen maar zin in een context, zoals veiligheid of wetgeving. Net als met het thema '</a:t>
            </a:r>
            <a:r>
              <a:rPr lang="nl-NL" sz="1200" i="1" kern="1200" dirty="0" err="1">
                <a:solidFill>
                  <a:schemeClr val="tx1"/>
                </a:solidFill>
                <a:effectLst/>
                <a:latin typeface="+mn-lt"/>
                <a:ea typeface="+mn-ea"/>
                <a:cs typeface="+mn-cs"/>
              </a:rPr>
              <a:t>preventive</a:t>
            </a:r>
            <a:r>
              <a:rPr lang="nl-NL" sz="1200" i="1" kern="1200" dirty="0">
                <a:solidFill>
                  <a:schemeClr val="tx1"/>
                </a:solidFill>
                <a:effectLst/>
                <a:latin typeface="+mn-lt"/>
                <a:ea typeface="+mn-ea"/>
                <a:cs typeface="+mn-cs"/>
              </a:rPr>
              <a:t> maintenance', waarbij je het product laat zien in de context waarin je het gebruikt." </a:t>
            </a:r>
            <a:r>
              <a:rPr lang="nl-NL" sz="1200" kern="1200" dirty="0">
                <a:solidFill>
                  <a:schemeClr val="tx1"/>
                </a:solidFill>
                <a:effectLst/>
                <a:latin typeface="+mn-lt"/>
                <a:ea typeface="+mn-ea"/>
                <a:cs typeface="+mn-cs"/>
              </a:rPr>
              <a:t>En zo krijgt </a:t>
            </a:r>
            <a:r>
              <a:rPr lang="nl-NL" sz="1200" kern="1200" dirty="0" err="1">
                <a:solidFill>
                  <a:schemeClr val="tx1"/>
                </a:solidFill>
                <a:effectLst/>
                <a:latin typeface="+mn-lt"/>
                <a:ea typeface="+mn-ea"/>
                <a:cs typeface="+mn-cs"/>
              </a:rPr>
              <a:t>Fluke</a:t>
            </a:r>
            <a:r>
              <a:rPr lang="nl-NL" sz="1200" kern="1200" dirty="0">
                <a:solidFill>
                  <a:schemeClr val="tx1"/>
                </a:solidFill>
                <a:effectLst/>
                <a:latin typeface="+mn-lt"/>
                <a:ea typeface="+mn-ea"/>
                <a:cs typeface="+mn-cs"/>
              </a:rPr>
              <a:t> aantoonbaar succes.</a:t>
            </a:r>
          </a:p>
          <a:p>
            <a:r>
              <a:rPr lang="nl-NL" sz="1200" i="1" kern="1200" dirty="0">
                <a:solidFill>
                  <a:schemeClr val="tx1"/>
                </a:solidFill>
                <a:effectLst/>
                <a:latin typeface="+mn-lt"/>
                <a:ea typeface="+mn-ea"/>
                <a:cs typeface="+mn-cs"/>
              </a:rPr>
              <a:t>"Wat ons sterk maakt is de combinatie van content en marketing </a:t>
            </a:r>
            <a:r>
              <a:rPr lang="nl-NL" sz="1200" i="1" kern="1200" dirty="0" err="1">
                <a:solidFill>
                  <a:schemeClr val="tx1"/>
                </a:solidFill>
                <a:effectLst/>
                <a:latin typeface="+mn-lt"/>
                <a:ea typeface="+mn-ea"/>
                <a:cs typeface="+mn-cs"/>
              </a:rPr>
              <a:t>automation</a:t>
            </a:r>
            <a:r>
              <a:rPr lang="nl-NL" sz="1200" i="1" kern="1200" dirty="0">
                <a:solidFill>
                  <a:schemeClr val="tx1"/>
                </a:solidFill>
                <a:effectLst/>
                <a:latin typeface="+mn-lt"/>
                <a:ea typeface="+mn-ea"/>
                <a:cs typeface="+mn-cs"/>
              </a:rPr>
              <a:t>. Zoals lead scoring, daarmee kunnen we ook echt omzet genereren. Iedereen was bang dat kennis gratis weggeven een gevaar zou zijn, maar we kunnen laten zien dat het echt geld oplevert. Voor de hele organisatie is het een verandering van denken, het is veel meer echt bouwen. Het levert voor weinig kosten veel op. Mooi om te zien."</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19</a:t>
            </a:fld>
            <a:endParaRPr lang="nl-NL"/>
          </a:p>
        </p:txBody>
      </p:sp>
    </p:spTree>
    <p:extLst>
      <p:ext uri="{BB962C8B-B14F-4D97-AF65-F5344CB8AC3E}">
        <p14:creationId xmlns:p14="http://schemas.microsoft.com/office/powerpoint/2010/main" val="495415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2</a:t>
            </a:fld>
            <a:endParaRPr lang="nl-NL"/>
          </a:p>
        </p:txBody>
      </p:sp>
    </p:spTree>
    <p:extLst>
      <p:ext uri="{BB962C8B-B14F-4D97-AF65-F5344CB8AC3E}">
        <p14:creationId xmlns:p14="http://schemas.microsoft.com/office/powerpoint/2010/main" val="871211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sz="1200" i="1" kern="1200" dirty="0">
                <a:solidFill>
                  <a:schemeClr val="tx1"/>
                </a:solidFill>
                <a:effectLst/>
                <a:latin typeface="+mn-lt"/>
                <a:ea typeface="+mn-ea"/>
                <a:cs typeface="+mn-cs"/>
              </a:rPr>
              <a:t>"We zijn al jaren bezig met content marketing Edwin, voor ons is dat niet echt nieuw."</a:t>
            </a:r>
            <a:r>
              <a:rPr lang="nl-NL" sz="1200" kern="1200" dirty="0">
                <a:solidFill>
                  <a:schemeClr val="tx1"/>
                </a:solidFill>
                <a:effectLst/>
                <a:latin typeface="+mn-lt"/>
                <a:ea typeface="+mn-ea"/>
                <a:cs typeface="+mn-cs"/>
              </a:rPr>
              <a:t> Pieter van Nuenen is wereldwijd verantwoordelijk voor de communicatie van NXP, leverancier van halfgeleiders en zoals veel elektronicabedrijven in Nederland een </a:t>
            </a:r>
            <a:r>
              <a:rPr lang="nl-NL" sz="1200" kern="1200" dirty="0" err="1">
                <a:solidFill>
                  <a:schemeClr val="tx1"/>
                </a:solidFill>
                <a:effectLst/>
                <a:latin typeface="+mn-lt"/>
                <a:ea typeface="+mn-ea"/>
                <a:cs typeface="+mn-cs"/>
              </a:rPr>
              <a:t>spinoff</a:t>
            </a:r>
            <a:r>
              <a:rPr lang="nl-NL" sz="1200" kern="1200" dirty="0">
                <a:solidFill>
                  <a:schemeClr val="tx1"/>
                </a:solidFill>
                <a:effectLst/>
                <a:latin typeface="+mn-lt"/>
                <a:ea typeface="+mn-ea"/>
                <a:cs typeface="+mn-cs"/>
              </a:rPr>
              <a:t> van Philips. NXP concurreert niet direct met een bedrijf als Intel dat voornamelijk geheugenchips ontwikkelt, maar richt zich meer op </a:t>
            </a:r>
            <a:r>
              <a:rPr lang="nl-NL" sz="1200" i="1" kern="1200" dirty="0">
                <a:solidFill>
                  <a:schemeClr val="tx1"/>
                </a:solidFill>
                <a:effectLst/>
                <a:latin typeface="+mn-lt"/>
                <a:ea typeface="+mn-ea"/>
                <a:cs typeface="+mn-cs"/>
              </a:rPr>
              <a:t>"producten zonder grote chip in het midden".</a:t>
            </a:r>
            <a:r>
              <a:rPr lang="nl-NL" sz="1200" kern="1200" dirty="0">
                <a:solidFill>
                  <a:schemeClr val="tx1"/>
                </a:solidFill>
                <a:effectLst/>
                <a:latin typeface="+mn-lt"/>
                <a:ea typeface="+mn-ea"/>
                <a:cs typeface="+mn-cs"/>
              </a:rPr>
              <a:t> Denk bijvoorbeeld aan de chips in autosleuteltjes, bankpassen, smartphones en paspoorten. Concreet betekent deze 'strategie' een brede waaier aan mogelijke toepassingen, en dus ook veel kansen voor content marketing. Want voor de mensen in de markt van NXP is kennis natuurlijk erg belangrijk, alleen al omdat het vaak mensen met een technische achtergrond zijn. Maar voordat we de 'content' van NXP bekijken: eerst iets over het bedrijf. </a:t>
            </a:r>
          </a:p>
          <a:p>
            <a:r>
              <a:rPr lang="nl-NL" sz="1200" b="1" i="1" kern="1200" dirty="0">
                <a:solidFill>
                  <a:schemeClr val="tx1"/>
                </a:solidFill>
                <a:effectLst/>
                <a:latin typeface="+mn-lt"/>
                <a:ea typeface="+mn-ea"/>
                <a:cs typeface="+mn-cs"/>
              </a:rPr>
              <a:t>Een kleine afdeling</a:t>
            </a:r>
          </a:p>
          <a:p>
            <a:r>
              <a:rPr lang="nl-NL" sz="1200" i="1" kern="1200" dirty="0">
                <a:solidFill>
                  <a:schemeClr val="tx1"/>
                </a:solidFill>
                <a:effectLst/>
                <a:latin typeface="+mn-lt"/>
                <a:ea typeface="+mn-ea"/>
                <a:cs typeface="+mn-cs"/>
              </a:rPr>
              <a:t>"De inhoud van dit artikel zal je afdeling laten schudden op haar grondvesten."</a:t>
            </a:r>
            <a:r>
              <a:rPr lang="nl-NL" sz="1200" kern="1200" dirty="0">
                <a:solidFill>
                  <a:schemeClr val="tx1"/>
                </a:solidFill>
                <a:effectLst/>
                <a:latin typeface="+mn-lt"/>
                <a:ea typeface="+mn-ea"/>
                <a:cs typeface="+mn-cs"/>
              </a:rPr>
              <a:t> Het is 1948 en directeur Verweij van het Natuurkundig Laboratorium van Philips laat een wetenschappelijk artikel van Bell </a:t>
            </a:r>
            <a:r>
              <a:rPr lang="nl-NL" sz="1200" kern="1200" dirty="0" err="1">
                <a:solidFill>
                  <a:schemeClr val="tx1"/>
                </a:solidFill>
                <a:effectLst/>
                <a:latin typeface="+mn-lt"/>
                <a:ea typeface="+mn-ea"/>
                <a:cs typeface="+mn-cs"/>
              </a:rPr>
              <a:t>Laboraties</a:t>
            </a:r>
            <a:r>
              <a:rPr lang="nl-NL" sz="1200" kern="1200" dirty="0">
                <a:solidFill>
                  <a:schemeClr val="tx1"/>
                </a:solidFill>
                <a:effectLst/>
                <a:latin typeface="+mn-lt"/>
                <a:ea typeface="+mn-ea"/>
                <a:cs typeface="+mn-cs"/>
              </a:rPr>
              <a:t> lezen aan commercieel manager </a:t>
            </a:r>
            <a:r>
              <a:rPr lang="nl-NL" sz="1200" kern="1200" dirty="0" err="1">
                <a:solidFill>
                  <a:schemeClr val="tx1"/>
                </a:solidFill>
                <a:effectLst/>
                <a:latin typeface="+mn-lt"/>
                <a:ea typeface="+mn-ea"/>
                <a:cs typeface="+mn-cs"/>
              </a:rPr>
              <a:t>Hazeu</a:t>
            </a:r>
            <a:r>
              <a:rPr lang="nl-NL" sz="1200" kern="1200" dirty="0">
                <a:solidFill>
                  <a:schemeClr val="tx1"/>
                </a:solidFill>
                <a:effectLst/>
                <a:latin typeface="+mn-lt"/>
                <a:ea typeface="+mn-ea"/>
                <a:cs typeface="+mn-cs"/>
              </a:rPr>
              <a:t>, waarin het principe van de 'point-contact' transistor wordt uitgelegd. Philips neemt contact op met Bell en verkrijgt de rechten voor deze transistor in ruil voor de patenten op eigen uitvindingen, een vrij normale gang van zaken in die tijd. De afdeling moest in de begintijd wel erg veel zelf uitzoeken, en was redelijk onderbezet: in 1952 waren er nog maar 10 mensen werkzaam, er werden per maand 1400 transistors geproduceerd. Deze waren nog niet geschikt voor huis-, tuin- en keukentoepassingen, ze werden vooral in computers gebruikt. Mede omdat de productie in Eindhoven door de wetenschappers van het </a:t>
            </a:r>
            <a:r>
              <a:rPr lang="nl-NL" sz="1200" kern="1200" dirty="0" err="1">
                <a:solidFill>
                  <a:schemeClr val="tx1"/>
                </a:solidFill>
                <a:effectLst/>
                <a:latin typeface="+mn-lt"/>
                <a:ea typeface="+mn-ea"/>
                <a:cs typeface="+mn-cs"/>
              </a:rPr>
              <a:t>Natlab</a:t>
            </a:r>
            <a:r>
              <a:rPr lang="nl-NL" sz="1200" kern="1200" dirty="0">
                <a:solidFill>
                  <a:schemeClr val="tx1"/>
                </a:solidFill>
                <a:effectLst/>
                <a:latin typeface="+mn-lt"/>
                <a:ea typeface="+mn-ea"/>
                <a:cs typeface="+mn-cs"/>
              </a:rPr>
              <a:t> werd 'afgeremd', besloot men de productie naar Nijmegen over te hevelen, nog steeds een belangrijke productielocatie van het huidige NXP.</a:t>
            </a:r>
          </a:p>
          <a:p>
            <a:r>
              <a:rPr lang="nl-NL" sz="1200" kern="1200" dirty="0">
                <a:solidFill>
                  <a:schemeClr val="tx1"/>
                </a:solidFill>
                <a:effectLst/>
                <a:latin typeface="+mn-lt"/>
                <a:ea typeface="+mn-ea"/>
                <a:cs typeface="+mn-cs"/>
              </a:rPr>
              <a:t>NXP is een flink bedrijf (bijna $5 </a:t>
            </a:r>
            <a:r>
              <a:rPr lang="nl-NL" sz="1200" kern="1200" dirty="0" err="1">
                <a:solidFill>
                  <a:schemeClr val="tx1"/>
                </a:solidFill>
                <a:effectLst/>
                <a:latin typeface="+mn-lt"/>
                <a:ea typeface="+mn-ea"/>
                <a:cs typeface="+mn-cs"/>
              </a:rPr>
              <a:t>mrd</a:t>
            </a:r>
            <a:r>
              <a:rPr lang="nl-NL" sz="1200" kern="1200" dirty="0">
                <a:solidFill>
                  <a:schemeClr val="tx1"/>
                </a:solidFill>
                <a:effectLst/>
                <a:latin typeface="+mn-lt"/>
                <a:ea typeface="+mn-ea"/>
                <a:cs typeface="+mn-cs"/>
              </a:rPr>
              <a:t> omzet) maar geen eenvoudig te begrijpen bedrijf, het heeft nogal wat activiteiten afgestoten en nieuwe aangenomen, en levert aan veel verschillende sectoren. Onlangs is het bedrijf </a:t>
            </a:r>
            <a:r>
              <a:rPr lang="nl-NL" sz="1200" kern="1200" dirty="0" err="1">
                <a:solidFill>
                  <a:schemeClr val="tx1"/>
                </a:solidFill>
                <a:effectLst/>
                <a:latin typeface="+mn-lt"/>
                <a:ea typeface="+mn-ea"/>
                <a:cs typeface="+mn-cs"/>
              </a:rPr>
              <a:t>Freescale</a:t>
            </a:r>
            <a:r>
              <a:rPr lang="nl-NL" sz="1200" kern="1200" dirty="0">
                <a:solidFill>
                  <a:schemeClr val="tx1"/>
                </a:solidFill>
                <a:effectLst/>
                <a:latin typeface="+mn-lt"/>
                <a:ea typeface="+mn-ea"/>
                <a:cs typeface="+mn-cs"/>
              </a:rPr>
              <a:t> in de groep opgenomen. Alleen van de homepage op de website ga je al duizelen, alhoewel ik eerder al eens heb betoogd dat de mensen tegenwoordig meestal via Google op één van de pagina's op je website landen en de homepage dus steeds minder belangrijk wordt. NXP onderscheidt verschillende '</a:t>
            </a:r>
            <a:r>
              <a:rPr lang="nl-NL" sz="1200" kern="1200" dirty="0" err="1">
                <a:solidFill>
                  <a:schemeClr val="tx1"/>
                </a:solidFill>
                <a:effectLst/>
                <a:latin typeface="+mn-lt"/>
                <a:ea typeface="+mn-ea"/>
                <a:cs typeface="+mn-cs"/>
              </a:rPr>
              <a:t>application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areas</a:t>
            </a:r>
            <a:r>
              <a:rPr lang="nl-NL" sz="1200" kern="1200" dirty="0">
                <a:solidFill>
                  <a:schemeClr val="tx1"/>
                </a:solidFill>
                <a:effectLst/>
                <a:latin typeface="+mn-lt"/>
                <a:ea typeface="+mn-ea"/>
                <a:cs typeface="+mn-cs"/>
              </a:rPr>
              <a:t>' (zoals '</a:t>
            </a:r>
            <a:r>
              <a:rPr lang="nl-NL" sz="1200" kern="1200" dirty="0" err="1">
                <a:solidFill>
                  <a:schemeClr val="tx1"/>
                </a:solidFill>
                <a:effectLst/>
                <a:latin typeface="+mn-lt"/>
                <a:ea typeface="+mn-ea"/>
                <a:cs typeface="+mn-cs"/>
              </a:rPr>
              <a:t>automotive</a:t>
            </a:r>
            <a:r>
              <a:rPr lang="nl-NL" sz="1200" kern="1200" dirty="0">
                <a:solidFill>
                  <a:schemeClr val="tx1"/>
                </a:solidFill>
                <a:effectLst/>
                <a:latin typeface="+mn-lt"/>
                <a:ea typeface="+mn-ea"/>
                <a:cs typeface="+mn-cs"/>
              </a:rPr>
              <a:t>'), waar haar producten ook op verschillende manieren worden toegepast. In de laag onder de '</a:t>
            </a:r>
            <a:r>
              <a:rPr lang="nl-NL" sz="1200" kern="1200" dirty="0" err="1">
                <a:solidFill>
                  <a:schemeClr val="tx1"/>
                </a:solidFill>
                <a:effectLst/>
                <a:latin typeface="+mn-lt"/>
                <a:ea typeface="+mn-ea"/>
                <a:cs typeface="+mn-cs"/>
              </a:rPr>
              <a:t>application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areas</a:t>
            </a:r>
            <a:r>
              <a:rPr lang="nl-NL" sz="1200" kern="1200" dirty="0">
                <a:solidFill>
                  <a:schemeClr val="tx1"/>
                </a:solidFill>
                <a:effectLst/>
                <a:latin typeface="+mn-lt"/>
                <a:ea typeface="+mn-ea"/>
                <a:cs typeface="+mn-cs"/>
              </a:rPr>
              <a:t>' zitten de 'datasheets' met gedetailleerde informatie voor de liefhebbers, meestal engineers. Ik zal ze beide bespreken.</a:t>
            </a:r>
          </a:p>
          <a:p>
            <a:r>
              <a:rPr lang="nl-NL" sz="1200" b="1" i="1" kern="1200" dirty="0">
                <a:solidFill>
                  <a:schemeClr val="tx1"/>
                </a:solidFill>
                <a:effectLst/>
                <a:latin typeface="+mn-lt"/>
                <a:ea typeface="+mn-ea"/>
                <a:cs typeface="+mn-cs"/>
              </a:rPr>
              <a:t>Application area's</a:t>
            </a:r>
          </a:p>
          <a:p>
            <a:r>
              <a:rPr lang="nl-NL" sz="1200" kern="1200" dirty="0">
                <a:solidFill>
                  <a:schemeClr val="tx1"/>
                </a:solidFill>
                <a:effectLst/>
                <a:latin typeface="+mn-lt"/>
                <a:ea typeface="+mn-ea"/>
                <a:cs typeface="+mn-cs"/>
              </a:rPr>
              <a:t>NXP ontwikkelt en produceert producten in veel categorieën, zoals verlichting, RFID (bijvoorbeeld de chips in huisdieren), NFC (waarmee je bijvoorbeeld kunt betalen op afstand met je mobiel) en </a:t>
            </a:r>
            <a:r>
              <a:rPr lang="nl-NL" sz="1200" kern="1200" dirty="0" err="1">
                <a:solidFill>
                  <a:schemeClr val="tx1"/>
                </a:solidFill>
                <a:effectLst/>
                <a:latin typeface="+mn-lt"/>
                <a:ea typeface="+mn-ea"/>
                <a:cs typeface="+mn-cs"/>
              </a:rPr>
              <a:t>white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goods</a:t>
            </a:r>
            <a:r>
              <a:rPr lang="nl-NL" sz="1200" kern="1200" dirty="0">
                <a:solidFill>
                  <a:schemeClr val="tx1"/>
                </a:solidFill>
                <a:effectLst/>
                <a:latin typeface="+mn-lt"/>
                <a:ea typeface="+mn-ea"/>
                <a:cs typeface="+mn-cs"/>
              </a:rPr>
              <a:t> (koelkasten etc.). Voor het toepassingsgebied '</a:t>
            </a:r>
            <a:r>
              <a:rPr lang="nl-NL" sz="1200" kern="1200" dirty="0" err="1">
                <a:solidFill>
                  <a:schemeClr val="tx1"/>
                </a:solidFill>
                <a:effectLst/>
                <a:latin typeface="+mn-lt"/>
                <a:ea typeface="+mn-ea"/>
                <a:cs typeface="+mn-cs"/>
              </a:rPr>
              <a:t>automotive</a:t>
            </a:r>
            <a:r>
              <a:rPr lang="nl-NL" sz="1200" kern="1200" dirty="0">
                <a:solidFill>
                  <a:schemeClr val="tx1"/>
                </a:solidFill>
                <a:effectLst/>
                <a:latin typeface="+mn-lt"/>
                <a:ea typeface="+mn-ea"/>
                <a:cs typeface="+mn-cs"/>
              </a:rPr>
              <a:t>' worden bijvoorbeeld voor de toepassing 'autoradio' elektronische onderdelen gemaakt voor radio-ontvangst en -versterking, bediening van de </a:t>
            </a:r>
            <a:r>
              <a:rPr lang="nl-NL" sz="1200" kern="1200" dirty="0" err="1">
                <a:solidFill>
                  <a:schemeClr val="tx1"/>
                </a:solidFill>
                <a:effectLst/>
                <a:latin typeface="+mn-lt"/>
                <a:ea typeface="+mn-ea"/>
                <a:cs typeface="+mn-cs"/>
              </a:rPr>
              <a:t>CD-speler</a:t>
            </a:r>
            <a:r>
              <a:rPr lang="nl-NL" sz="1200" kern="1200" dirty="0">
                <a:solidFill>
                  <a:schemeClr val="tx1"/>
                </a:solidFill>
                <a:effectLst/>
                <a:latin typeface="+mn-lt"/>
                <a:ea typeface="+mn-ea"/>
                <a:cs typeface="+mn-cs"/>
              </a:rPr>
              <a:t> etc.  En over elk van die onderdelen is natuurlijk veel technische informatie beschikbaar in de vorm van 'datasheets'.</a:t>
            </a:r>
          </a:p>
          <a:p>
            <a:r>
              <a:rPr lang="nl-NL" sz="1200" b="1" i="1" kern="1200" dirty="0">
                <a:solidFill>
                  <a:schemeClr val="tx1"/>
                </a:solidFill>
                <a:effectLst/>
                <a:latin typeface="+mn-lt"/>
                <a:ea typeface="+mn-ea"/>
                <a:cs typeface="+mn-cs"/>
              </a:rPr>
              <a:t>Datasheets</a:t>
            </a:r>
          </a:p>
          <a:p>
            <a:r>
              <a:rPr lang="nl-NL" sz="1200" kern="1200" dirty="0">
                <a:solidFill>
                  <a:schemeClr val="tx1"/>
                </a:solidFill>
                <a:effectLst/>
                <a:latin typeface="+mn-lt"/>
                <a:ea typeface="+mn-ea"/>
                <a:cs typeface="+mn-cs"/>
              </a:rPr>
              <a:t>Voor alle elektronische producten die NXP levert zijn dus zogenaamde 'datasheets' beschikbaar met detailinformatie over natuurkundige kenmerken, toepassingen en tekeningen maar bijvoorbeeld ook bestelinformatie. De informatie gaat enorm diep, tot op atoomniveau bijna. Een perfect voorbeeld van content marketing via de ‘long </a:t>
            </a:r>
            <a:r>
              <a:rPr lang="nl-NL" sz="1200" kern="1200" dirty="0" err="1">
                <a:solidFill>
                  <a:schemeClr val="tx1"/>
                </a:solidFill>
                <a:effectLst/>
                <a:latin typeface="+mn-lt"/>
                <a:ea typeface="+mn-ea"/>
                <a:cs typeface="+mn-cs"/>
              </a:rPr>
              <a:t>tail</a:t>
            </a:r>
            <a:r>
              <a:rPr lang="nl-NL" sz="1200" kern="1200" dirty="0">
                <a:solidFill>
                  <a:schemeClr val="tx1"/>
                </a:solidFill>
                <a:effectLst/>
                <a:latin typeface="+mn-lt"/>
                <a:ea typeface="+mn-ea"/>
                <a:cs typeface="+mn-cs"/>
              </a:rPr>
              <a:t>’, oftewel gericht op hele specifieke zoektermen (van bijvoorbeeld 3 zoekwoorden of langer). Maar bij NXP willen ze verder gaan dan hele specifieke content voor hele specialistische specialisten.</a:t>
            </a:r>
          </a:p>
          <a:p>
            <a:r>
              <a:rPr lang="nl-NL" sz="1200" b="1" i="1" kern="1200" dirty="0">
                <a:solidFill>
                  <a:schemeClr val="tx1"/>
                </a:solidFill>
                <a:effectLst/>
                <a:latin typeface="+mn-lt"/>
                <a:ea typeface="+mn-ea"/>
                <a:cs typeface="+mn-cs"/>
              </a:rPr>
              <a:t>Dichter bij de consument</a:t>
            </a:r>
          </a:p>
          <a:p>
            <a:r>
              <a:rPr lang="nl-NL" sz="1200" i="1" kern="1200" dirty="0">
                <a:solidFill>
                  <a:schemeClr val="tx1"/>
                </a:solidFill>
                <a:effectLst/>
                <a:latin typeface="+mn-lt"/>
                <a:ea typeface="+mn-ea"/>
                <a:cs typeface="+mn-cs"/>
              </a:rPr>
              <a:t>“We willen dichter naar de consument kruipen”</a:t>
            </a:r>
            <a:r>
              <a:rPr lang="nl-NL" sz="1200" kern="1200" dirty="0">
                <a:solidFill>
                  <a:schemeClr val="tx1"/>
                </a:solidFill>
                <a:effectLst/>
                <a:latin typeface="+mn-lt"/>
                <a:ea typeface="+mn-ea"/>
                <a:cs typeface="+mn-cs"/>
              </a:rPr>
              <a:t>, zo stelt Pieter van Nuenen. </a:t>
            </a:r>
            <a:r>
              <a:rPr lang="nl-NL" sz="1200" i="1" kern="1200" dirty="0">
                <a:solidFill>
                  <a:schemeClr val="tx1"/>
                </a:solidFill>
                <a:effectLst/>
                <a:latin typeface="+mn-lt"/>
                <a:ea typeface="+mn-ea"/>
                <a:cs typeface="+mn-cs"/>
              </a:rPr>
              <a:t>“Natuurlijk zal een consument nooit direct onze chips kopen, maar we willen in de toekomst wel een duidelijkere rol in hun leven spelen”</a:t>
            </a:r>
            <a:r>
              <a:rPr lang="nl-NL" sz="1200" kern="1200" dirty="0">
                <a:solidFill>
                  <a:schemeClr val="tx1"/>
                </a:solidFill>
                <a:effectLst/>
                <a:latin typeface="+mn-lt"/>
                <a:ea typeface="+mn-ea"/>
                <a:cs typeface="+mn-cs"/>
              </a:rPr>
              <a:t>. Pieter noemt de pilot met de bloezen van Zara, waar in één van de knoopjes een chip van NXP zit. Deze chip vertelt apparatuur in de buurt over de eigenschappen van de bloes, en een intelligente wasmachine kan met deze informatie zijn voordeel doen. Op deze manier wordt bijvoorbeeld voorkomen dat de bloes te heet wordt gewassen, of dat er het verkeerde wasmiddel voor wordt gebruikt.</a:t>
            </a:r>
          </a:p>
          <a:p>
            <a:r>
              <a:rPr lang="nl-NL" sz="1200" b="1" i="1" kern="1200" dirty="0">
                <a:solidFill>
                  <a:schemeClr val="tx1"/>
                </a:solidFill>
                <a:effectLst/>
                <a:latin typeface="+mn-lt"/>
                <a:ea typeface="+mn-ea"/>
                <a:cs typeface="+mn-cs"/>
              </a:rPr>
              <a:t>Content </a:t>
            </a:r>
            <a:r>
              <a:rPr lang="nl-NL" sz="1200" b="1" i="1" kern="1200" dirty="0" err="1">
                <a:solidFill>
                  <a:schemeClr val="tx1"/>
                </a:solidFill>
                <a:effectLst/>
                <a:latin typeface="+mn-lt"/>
                <a:ea typeface="+mn-ea"/>
                <a:cs typeface="+mn-cs"/>
              </a:rPr>
              <a:t>Curation</a:t>
            </a:r>
            <a:endParaRPr lang="nl-NL" sz="1200" b="1" i="1"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Bij NXP geloven ze ook in de waarde van ‘content </a:t>
            </a:r>
            <a:r>
              <a:rPr lang="nl-NL" sz="1200" kern="1200" dirty="0" err="1">
                <a:solidFill>
                  <a:schemeClr val="tx1"/>
                </a:solidFill>
                <a:effectLst/>
                <a:latin typeface="+mn-lt"/>
                <a:ea typeface="+mn-ea"/>
                <a:cs typeface="+mn-cs"/>
              </a:rPr>
              <a:t>curation</a:t>
            </a:r>
            <a:r>
              <a:rPr lang="nl-NL" sz="1200" kern="1200" dirty="0">
                <a:solidFill>
                  <a:schemeClr val="tx1"/>
                </a:solidFill>
                <a:effectLst/>
                <a:latin typeface="+mn-lt"/>
                <a:ea typeface="+mn-ea"/>
                <a:cs typeface="+mn-cs"/>
              </a:rPr>
              <a:t>’, oftewel het delen van (links naar) artikelen met anderen. Zo stond Freek van Vlerken, Digital Marketing Director bij NXP, aan de wieg van de website ‘www.lpcnow.com’, een platform waar engineers op de hoogte kunnen blijven van ontwikkelingen op het gebied van ‘microcontrollers’ (een bepaald type chips</a:t>
            </a:r>
            <a:r>
              <a:rPr lang="nl-NL" sz="1200" i="1" kern="1200" dirty="0">
                <a:solidFill>
                  <a:schemeClr val="tx1"/>
                </a:solidFill>
                <a:effectLst/>
                <a:latin typeface="+mn-lt"/>
                <a:ea typeface="+mn-ea"/>
                <a:cs typeface="+mn-cs"/>
              </a:rPr>
              <a:t>).”Het platform is natuurlijk geen liefdadigheid: het werkt als magneet naar een voor NXP belangrijk onderdeel van de homepage: de ‘product </a:t>
            </a:r>
            <a:r>
              <a:rPr lang="nl-NL" sz="1200" i="1" kern="1200" dirty="0" err="1">
                <a:solidFill>
                  <a:schemeClr val="tx1"/>
                </a:solidFill>
                <a:effectLst/>
                <a:latin typeface="+mn-lt"/>
                <a:ea typeface="+mn-ea"/>
                <a:cs typeface="+mn-cs"/>
              </a:rPr>
              <a:t>selection</a:t>
            </a:r>
            <a:r>
              <a:rPr lang="nl-NL" sz="1200" i="1" kern="1200" dirty="0">
                <a:solidFill>
                  <a:schemeClr val="tx1"/>
                </a:solidFill>
                <a:effectLst/>
                <a:latin typeface="+mn-lt"/>
                <a:ea typeface="+mn-ea"/>
                <a:cs typeface="+mn-cs"/>
              </a:rPr>
              <a:t> guide’. Engineers die toevallig op zoek zijn naar een microcontroller kunnen hier eenvoudig de door hen gewenste chip vinden.”</a:t>
            </a:r>
            <a:r>
              <a:rPr lang="nl-NL" sz="1200" kern="1200" dirty="0">
                <a:solidFill>
                  <a:schemeClr val="tx1"/>
                </a:solidFill>
                <a:effectLst/>
                <a:latin typeface="+mn-lt"/>
                <a:ea typeface="+mn-ea"/>
                <a:cs typeface="+mn-cs"/>
              </a:rPr>
              <a:t> Een extraatje is dat men middels cookies de interesses van (anonieme) website-bezoekers kan opslaan en later weer kan gebruiken voor </a:t>
            </a:r>
            <a:r>
              <a:rPr lang="nl-NL" sz="1200" kern="1200" dirty="0" err="1">
                <a:solidFill>
                  <a:schemeClr val="tx1"/>
                </a:solidFill>
                <a:effectLst/>
                <a:latin typeface="+mn-lt"/>
                <a:ea typeface="+mn-ea"/>
                <a:cs typeface="+mn-cs"/>
              </a:rPr>
              <a:t>remarketing</a:t>
            </a:r>
            <a:r>
              <a:rPr lang="nl-NL" sz="1200" kern="1200" dirty="0">
                <a:solidFill>
                  <a:schemeClr val="tx1"/>
                </a:solidFill>
                <a:effectLst/>
                <a:latin typeface="+mn-lt"/>
                <a:ea typeface="+mn-ea"/>
                <a:cs typeface="+mn-cs"/>
              </a:rPr>
              <a:t>. </a:t>
            </a:r>
            <a:r>
              <a:rPr lang="nl-NL" sz="1200" i="1" kern="1200" dirty="0">
                <a:solidFill>
                  <a:schemeClr val="tx1"/>
                </a:solidFill>
                <a:effectLst/>
                <a:latin typeface="+mn-lt"/>
                <a:ea typeface="+mn-ea"/>
                <a:cs typeface="+mn-cs"/>
              </a:rPr>
              <a:t>“Al met al levert content </a:t>
            </a:r>
            <a:r>
              <a:rPr lang="nl-NL" sz="1200" i="1" kern="1200" dirty="0" err="1">
                <a:solidFill>
                  <a:schemeClr val="tx1"/>
                </a:solidFill>
                <a:effectLst/>
                <a:latin typeface="+mn-lt"/>
                <a:ea typeface="+mn-ea"/>
                <a:cs typeface="+mn-cs"/>
              </a:rPr>
              <a:t>curation</a:t>
            </a:r>
            <a:r>
              <a:rPr lang="nl-NL" sz="1200" i="1" kern="1200" dirty="0">
                <a:solidFill>
                  <a:schemeClr val="tx1"/>
                </a:solidFill>
                <a:effectLst/>
                <a:latin typeface="+mn-lt"/>
                <a:ea typeface="+mn-ea"/>
                <a:cs typeface="+mn-cs"/>
              </a:rPr>
              <a:t> ons voor relatief weinig kosten erg veel waarde op.”</a:t>
            </a:r>
            <a:r>
              <a:rPr lang="nl-NL" sz="1200" kern="1200" dirty="0">
                <a:solidFill>
                  <a:schemeClr val="tx1"/>
                </a:solidFill>
                <a:effectLst/>
                <a:latin typeface="+mn-lt"/>
                <a:ea typeface="+mn-ea"/>
                <a:cs typeface="+mn-cs"/>
              </a:rPr>
              <a:t> En dat is natuurlijk een belangrijk voordeel van content marketing: voor weinig kosten (behalve tijd) een sterke aantrekkingskracht op de markt. </a:t>
            </a:r>
            <a:r>
              <a:rPr lang="nl-NL" sz="1200" kern="1200">
                <a:solidFill>
                  <a:schemeClr val="tx1"/>
                </a:solidFill>
                <a:effectLst/>
                <a:latin typeface="+mn-lt"/>
                <a:ea typeface="+mn-ea"/>
                <a:cs typeface="+mn-cs"/>
              </a:rPr>
              <a:t>En zo wordt NXP nog eens een belangrijk huishoudmerk.</a:t>
            </a:r>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20</a:t>
            </a:fld>
            <a:endParaRPr lang="nl-NL"/>
          </a:p>
        </p:txBody>
      </p:sp>
    </p:spTree>
    <p:extLst>
      <p:ext uri="{BB962C8B-B14F-4D97-AF65-F5344CB8AC3E}">
        <p14:creationId xmlns:p14="http://schemas.microsoft.com/office/powerpoint/2010/main" val="15642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sz="1200" i="1" kern="1200" dirty="0">
                <a:solidFill>
                  <a:schemeClr val="tx1"/>
                </a:solidFill>
                <a:effectLst/>
                <a:latin typeface="+mn-lt"/>
                <a:ea typeface="+mn-ea"/>
                <a:cs typeface="+mn-cs"/>
              </a:rPr>
              <a:t>"De oprichter van ons bedrijf is in 1973 verongelukt, het bedrijf was toen pas 8 jaar oud. Maar zijn kinderen hebben het overgenomen, en dit jaar bestaan we al 50 jaar en zijn nog steeds een familiebedrijf."</a:t>
            </a:r>
            <a:r>
              <a:rPr lang="nl-NL" sz="1200" kern="1200" dirty="0">
                <a:solidFill>
                  <a:schemeClr val="tx1"/>
                </a:solidFill>
                <a:effectLst/>
                <a:latin typeface="+mn-lt"/>
                <a:ea typeface="+mn-ea"/>
                <a:cs typeface="+mn-cs"/>
              </a:rPr>
              <a:t> Rina van </a:t>
            </a:r>
            <a:r>
              <a:rPr lang="nl-NL" sz="1200" kern="1200" dirty="0" err="1">
                <a:solidFill>
                  <a:schemeClr val="tx1"/>
                </a:solidFill>
                <a:effectLst/>
                <a:latin typeface="+mn-lt"/>
                <a:ea typeface="+mn-ea"/>
                <a:cs typeface="+mn-cs"/>
              </a:rPr>
              <a:t>Heck</a:t>
            </a:r>
            <a:r>
              <a:rPr lang="nl-NL" sz="1200" kern="1200" dirty="0">
                <a:solidFill>
                  <a:schemeClr val="tx1"/>
                </a:solidFill>
                <a:effectLst/>
                <a:latin typeface="+mn-lt"/>
                <a:ea typeface="+mn-ea"/>
                <a:cs typeface="+mn-cs"/>
              </a:rPr>
              <a:t> is Marketingmedewerker bij </a:t>
            </a:r>
            <a:r>
              <a:rPr lang="nl-NL" sz="1200" kern="1200" dirty="0" err="1">
                <a:solidFill>
                  <a:schemeClr val="tx1"/>
                </a:solidFill>
                <a:effectLst/>
                <a:latin typeface="+mn-lt"/>
                <a:ea typeface="+mn-ea"/>
                <a:cs typeface="+mn-cs"/>
              </a:rPr>
              <a:t>Reynaers</a:t>
            </a:r>
            <a:r>
              <a:rPr lang="nl-NL" sz="1200" kern="1200" dirty="0">
                <a:solidFill>
                  <a:schemeClr val="tx1"/>
                </a:solidFill>
                <a:effectLst/>
                <a:latin typeface="+mn-lt"/>
                <a:ea typeface="+mn-ea"/>
                <a:cs typeface="+mn-cs"/>
              </a:rPr>
              <a:t> Aluminium, en trots op haar werkgever merk ik: </a:t>
            </a:r>
            <a:r>
              <a:rPr lang="nl-NL" sz="1200" i="1" kern="1200" dirty="0">
                <a:solidFill>
                  <a:schemeClr val="tx1"/>
                </a:solidFill>
                <a:effectLst/>
                <a:latin typeface="+mn-lt"/>
                <a:ea typeface="+mn-ea"/>
                <a:cs typeface="+mn-cs"/>
              </a:rPr>
              <a:t>"De dochters zijn samen verder gegaan, Martine </a:t>
            </a:r>
            <a:r>
              <a:rPr lang="nl-NL" sz="1200" i="1" kern="1200" dirty="0" err="1">
                <a:solidFill>
                  <a:schemeClr val="tx1"/>
                </a:solidFill>
                <a:effectLst/>
                <a:latin typeface="+mn-lt"/>
                <a:ea typeface="+mn-ea"/>
                <a:cs typeface="+mn-cs"/>
              </a:rPr>
              <a:t>Reynaers</a:t>
            </a:r>
            <a:r>
              <a:rPr lang="nl-NL" sz="1200" i="1" kern="1200" dirty="0">
                <a:solidFill>
                  <a:schemeClr val="tx1"/>
                </a:solidFill>
                <a:effectLst/>
                <a:latin typeface="+mn-lt"/>
                <a:ea typeface="+mn-ea"/>
                <a:cs typeface="+mn-cs"/>
              </a:rPr>
              <a:t> is nu nog steeds CEO. Zij was 17 toen haar vader stierf, en samen met hun moeder en een paar adviseurs hebben ze het bedrijf uitgebouwd tot wat het nu is."</a:t>
            </a:r>
            <a:r>
              <a:rPr lang="nl-NL" sz="1200" kern="1200" dirty="0">
                <a:solidFill>
                  <a:schemeClr val="tx1"/>
                </a:solidFill>
                <a:effectLst/>
                <a:latin typeface="+mn-lt"/>
                <a:ea typeface="+mn-ea"/>
                <a:cs typeface="+mn-cs"/>
              </a:rPr>
              <a:t> En dat is een flink bedrijf merk ik, met interessante content.</a:t>
            </a:r>
          </a:p>
          <a:p>
            <a:r>
              <a:rPr lang="nl-NL" sz="1200" b="1" i="1" kern="1200" dirty="0">
                <a:solidFill>
                  <a:schemeClr val="tx1"/>
                </a:solidFill>
                <a:effectLst/>
                <a:latin typeface="+mn-lt"/>
                <a:ea typeface="+mn-ea"/>
                <a:cs typeface="+mn-cs"/>
              </a:rPr>
              <a:t>Een prijs voor de gevelbouw</a:t>
            </a:r>
          </a:p>
          <a:p>
            <a:r>
              <a:rPr lang="nl-NL" sz="1200" i="1" kern="1200" dirty="0">
                <a:solidFill>
                  <a:schemeClr val="tx1"/>
                </a:solidFill>
                <a:effectLst/>
                <a:latin typeface="+mn-lt"/>
                <a:ea typeface="+mn-ea"/>
                <a:cs typeface="+mn-cs"/>
              </a:rPr>
              <a:t>"Jan </a:t>
            </a:r>
            <a:r>
              <a:rPr lang="nl-NL" sz="1200" i="1" kern="1200" dirty="0" err="1">
                <a:solidFill>
                  <a:schemeClr val="tx1"/>
                </a:solidFill>
                <a:effectLst/>
                <a:latin typeface="+mn-lt"/>
                <a:ea typeface="+mn-ea"/>
                <a:cs typeface="+mn-cs"/>
              </a:rPr>
              <a:t>Reynaers</a:t>
            </a:r>
            <a:r>
              <a:rPr lang="nl-NL" sz="1200" i="1" kern="1200" dirty="0">
                <a:solidFill>
                  <a:schemeClr val="tx1"/>
                </a:solidFill>
                <a:effectLst/>
                <a:latin typeface="+mn-lt"/>
                <a:ea typeface="+mn-ea"/>
                <a:cs typeface="+mn-cs"/>
              </a:rPr>
              <a:t> heeft het bedrijf in 1965 in België opgericht, en we zitten vanaf 1969 ook in Nederland. We leveren systemen van aluminium die anderen gebruiken om ramen, deuren en gevels van te maken. Meneer </a:t>
            </a:r>
            <a:r>
              <a:rPr lang="nl-NL" sz="1200" i="1" kern="1200" dirty="0" err="1">
                <a:solidFill>
                  <a:schemeClr val="tx1"/>
                </a:solidFill>
                <a:effectLst/>
                <a:latin typeface="+mn-lt"/>
                <a:ea typeface="+mn-ea"/>
                <a:cs typeface="+mn-cs"/>
              </a:rPr>
              <a:t>Reynaers</a:t>
            </a:r>
            <a:r>
              <a:rPr lang="nl-NL" sz="1200" i="1" kern="1200" dirty="0">
                <a:solidFill>
                  <a:schemeClr val="tx1"/>
                </a:solidFill>
                <a:effectLst/>
                <a:latin typeface="+mn-lt"/>
                <a:ea typeface="+mn-ea"/>
                <a:cs typeface="+mn-cs"/>
              </a:rPr>
              <a:t> had een makkelijke manier bedacht om deze systemen te maken, en dat is later natuurlijk verder geëvolueerd, met de juiste isolatie bijvoorbeeld."</a:t>
            </a:r>
            <a:r>
              <a:rPr lang="nl-NL" sz="1200" kern="1200" dirty="0">
                <a:solidFill>
                  <a:schemeClr val="tx1"/>
                </a:solidFill>
                <a:effectLst/>
                <a:latin typeface="+mn-lt"/>
                <a:ea typeface="+mn-ea"/>
                <a:cs typeface="+mn-cs"/>
              </a:rPr>
              <a:t> Dus jullie maken geen eigen eindproducten? </a:t>
            </a:r>
            <a:r>
              <a:rPr lang="nl-NL" sz="1200" i="1" kern="1200" dirty="0">
                <a:solidFill>
                  <a:schemeClr val="tx1"/>
                </a:solidFill>
                <a:effectLst/>
                <a:latin typeface="+mn-lt"/>
                <a:ea typeface="+mn-ea"/>
                <a:cs typeface="+mn-cs"/>
              </a:rPr>
              <a:t>"Klopt. En omdat anderen de mooie dingen van onze systemen maken, waren we erg benieuwd naar hun creaties. En daar hebben we een marketingkans van gemaakt. Eigenlijk doen we al 18 jaar aan content marketing, in de vorm van de </a:t>
            </a:r>
            <a:r>
              <a:rPr lang="nl-NL" sz="1200" i="1" kern="1200" dirty="0" err="1">
                <a:solidFill>
                  <a:schemeClr val="tx1"/>
                </a:solidFill>
                <a:effectLst/>
                <a:latin typeface="+mn-lt"/>
                <a:ea typeface="+mn-ea"/>
                <a:cs typeface="+mn-cs"/>
              </a:rPr>
              <a:t>Reynaers</a:t>
            </a:r>
            <a:r>
              <a:rPr lang="nl-NL" sz="1200" i="1" kern="1200" dirty="0">
                <a:solidFill>
                  <a:schemeClr val="tx1"/>
                </a:solidFill>
                <a:effectLst/>
                <a:latin typeface="+mn-lt"/>
                <a:ea typeface="+mn-ea"/>
                <a:cs typeface="+mn-cs"/>
              </a:rPr>
              <a:t> Projectprijs." </a:t>
            </a:r>
            <a:r>
              <a:rPr lang="nl-NL" sz="1200" kern="1200" dirty="0">
                <a:solidFill>
                  <a:schemeClr val="tx1"/>
                </a:solidFill>
                <a:effectLst/>
                <a:latin typeface="+mn-lt"/>
                <a:ea typeface="+mn-ea"/>
                <a:cs typeface="+mn-cs"/>
              </a:rPr>
              <a:t>En die is in hun markt blijkbaar al een echt begrip.</a:t>
            </a:r>
          </a:p>
          <a:p>
            <a:r>
              <a:rPr lang="nl-NL" sz="1200" i="1" kern="1200" dirty="0">
                <a:solidFill>
                  <a:schemeClr val="tx1"/>
                </a:solidFill>
                <a:effectLst/>
                <a:latin typeface="+mn-lt"/>
                <a:ea typeface="+mn-ea"/>
                <a:cs typeface="+mn-cs"/>
              </a:rPr>
              <a:t>"De </a:t>
            </a:r>
            <a:r>
              <a:rPr lang="nl-NL" sz="1200" i="1" kern="1200" dirty="0" err="1">
                <a:solidFill>
                  <a:schemeClr val="tx1"/>
                </a:solidFill>
                <a:effectLst/>
                <a:latin typeface="+mn-lt"/>
                <a:ea typeface="+mn-ea"/>
                <a:cs typeface="+mn-cs"/>
              </a:rPr>
              <a:t>Reynaers</a:t>
            </a:r>
            <a:r>
              <a:rPr lang="nl-NL" sz="1200" i="1" kern="1200" dirty="0">
                <a:solidFill>
                  <a:schemeClr val="tx1"/>
                </a:solidFill>
                <a:effectLst/>
                <a:latin typeface="+mn-lt"/>
                <a:ea typeface="+mn-ea"/>
                <a:cs typeface="+mn-cs"/>
              </a:rPr>
              <a:t> Projectprijs loopt voor de 18e keer, en het grappige is dat die ontstaan is uit de behoefte om te laten zien wat er met onze producten gemaakt worden. Wij leveren alleen systemen, maar de gevelbouwers maken er de ramen, deuren en gevels van. En dat is interessant om te communiceren."</a:t>
            </a:r>
            <a:r>
              <a:rPr lang="nl-NL" sz="1200" kern="1200" dirty="0">
                <a:solidFill>
                  <a:schemeClr val="tx1"/>
                </a:solidFill>
                <a:effectLst/>
                <a:latin typeface="+mn-lt"/>
                <a:ea typeface="+mn-ea"/>
                <a:cs typeface="+mn-cs"/>
              </a:rPr>
              <a:t> Maar voor jullie was het dus ook interessant? </a:t>
            </a:r>
            <a:r>
              <a:rPr lang="nl-NL" sz="1200" i="1" kern="1200" dirty="0">
                <a:solidFill>
                  <a:schemeClr val="tx1"/>
                </a:solidFill>
                <a:effectLst/>
                <a:latin typeface="+mn-lt"/>
                <a:ea typeface="+mn-ea"/>
                <a:cs typeface="+mn-cs"/>
              </a:rPr>
              <a:t>"Precies. We constateerden vrij snel dat we niet veel inzicht hadden in het eindresultaat van onze producten, en daarom hebben we die prijs ingesteld. 18 jaar geleden was de wereld niet digitaal, onze vertegenwoordigers gingen naar een project en later stuurden we er een fotograaf naar toe." </a:t>
            </a:r>
            <a:r>
              <a:rPr lang="nl-NL" sz="1200" kern="1200" dirty="0">
                <a:solidFill>
                  <a:schemeClr val="tx1"/>
                </a:solidFill>
                <a:effectLst/>
                <a:latin typeface="+mn-lt"/>
                <a:ea typeface="+mn-ea"/>
                <a:cs typeface="+mn-cs"/>
              </a:rPr>
              <a:t>En in 18 jaar groeide de prijs uit tot een interessante content marketing case.</a:t>
            </a:r>
          </a:p>
          <a:p>
            <a:r>
              <a:rPr lang="nl-NL" sz="1200" b="1" i="1" kern="1200" dirty="0">
                <a:solidFill>
                  <a:schemeClr val="tx1"/>
                </a:solidFill>
                <a:effectLst/>
                <a:latin typeface="+mn-lt"/>
                <a:ea typeface="+mn-ea"/>
                <a:cs typeface="+mn-cs"/>
              </a:rPr>
              <a:t>Een mooi voorbeeld van content marketing</a:t>
            </a:r>
          </a:p>
          <a:p>
            <a:r>
              <a:rPr lang="nl-NL" sz="1200" i="1" kern="1200" dirty="0">
                <a:solidFill>
                  <a:schemeClr val="tx1"/>
                </a:solidFill>
                <a:effectLst/>
                <a:latin typeface="+mn-lt"/>
                <a:ea typeface="+mn-ea"/>
                <a:cs typeface="+mn-cs"/>
              </a:rPr>
              <a:t>"We zijn met de projectprijs uitgegroeid tot iets dat we </a:t>
            </a:r>
            <a:r>
              <a:rPr lang="nl-NL" sz="1200" i="1" kern="1200" dirty="0" err="1">
                <a:solidFill>
                  <a:schemeClr val="tx1"/>
                </a:solidFill>
                <a:effectLst/>
                <a:latin typeface="+mn-lt"/>
                <a:ea typeface="+mn-ea"/>
                <a:cs typeface="+mn-cs"/>
              </a:rPr>
              <a:t>bouwbreed</a:t>
            </a:r>
            <a:r>
              <a:rPr lang="nl-NL" sz="1200" i="1" kern="1200" dirty="0">
                <a:solidFill>
                  <a:schemeClr val="tx1"/>
                </a:solidFill>
                <a:effectLst/>
                <a:latin typeface="+mn-lt"/>
                <a:ea typeface="+mn-ea"/>
                <a:cs typeface="+mn-cs"/>
              </a:rPr>
              <a:t> getrokken hebben, niet meer alleen de gevelbouwer maar ook architecten, aannemers noem maar op. Voorwaarde is dat er een </a:t>
            </a:r>
            <a:r>
              <a:rPr lang="nl-NL" sz="1200" i="1" kern="1200" dirty="0" err="1">
                <a:solidFill>
                  <a:schemeClr val="tx1"/>
                </a:solidFill>
                <a:effectLst/>
                <a:latin typeface="+mn-lt"/>
                <a:ea typeface="+mn-ea"/>
                <a:cs typeface="+mn-cs"/>
              </a:rPr>
              <a:t>Reynaers</a:t>
            </a:r>
            <a:r>
              <a:rPr lang="nl-NL" sz="1200" i="1" kern="1200" dirty="0">
                <a:solidFill>
                  <a:schemeClr val="tx1"/>
                </a:solidFill>
                <a:effectLst/>
                <a:latin typeface="+mn-lt"/>
                <a:ea typeface="+mn-ea"/>
                <a:cs typeface="+mn-cs"/>
              </a:rPr>
              <a:t>-product is gebruikt. We willen eigenlijk dat de prijs zich verder ontwikkelt tot een brancheprijs, maar dat gaat moeizaam. Een branchevereniging moet daar ook in meegaan, maar dat wil nog niet echt lukken. Onze klanten en architecten zouden dat wel op prijs stellen."</a:t>
            </a:r>
            <a:r>
              <a:rPr lang="nl-NL" sz="1200" kern="1200" dirty="0">
                <a:solidFill>
                  <a:schemeClr val="tx1"/>
                </a:solidFill>
                <a:effectLst/>
                <a:latin typeface="+mn-lt"/>
                <a:ea typeface="+mn-ea"/>
                <a:cs typeface="+mn-cs"/>
              </a:rPr>
              <a:t> En wat heeft digitalisering met het idee gedaan? </a:t>
            </a:r>
            <a:r>
              <a:rPr lang="nl-NL" sz="1200" i="1" kern="1200" dirty="0">
                <a:solidFill>
                  <a:schemeClr val="tx1"/>
                </a:solidFill>
                <a:effectLst/>
                <a:latin typeface="+mn-lt"/>
                <a:ea typeface="+mn-ea"/>
                <a:cs typeface="+mn-cs"/>
              </a:rPr>
              <a:t>"De digitale wereld biedt veel meer mogelijkheden, zoals een filmpje waarin een architect aan het woord komt. Sinds dit jaar laten we een schrijver ook achtergrondartikelen bij de genomineerde bedrijven schrijven, ze krijgen dan een heel </a:t>
            </a:r>
            <a:r>
              <a:rPr lang="nl-NL" sz="1200" i="1" kern="1200" dirty="0" err="1">
                <a:solidFill>
                  <a:schemeClr val="tx1"/>
                </a:solidFill>
                <a:effectLst/>
                <a:latin typeface="+mn-lt"/>
                <a:ea typeface="+mn-ea"/>
                <a:cs typeface="+mn-cs"/>
              </a:rPr>
              <a:t>contentpakket</a:t>
            </a:r>
            <a:r>
              <a:rPr lang="nl-NL" sz="1200" i="1" kern="1200" dirty="0">
                <a:solidFill>
                  <a:schemeClr val="tx1"/>
                </a:solidFill>
                <a:effectLst/>
                <a:latin typeface="+mn-lt"/>
                <a:ea typeface="+mn-ea"/>
                <a:cs typeface="+mn-cs"/>
              </a:rPr>
              <a:t> dat ze makkelijk kunnen delen. In de 18 jaar heeft het zich zo ontwikkeld tot het 'elkaar helpen met communicatie'. Want zij hebben ook baat bij publiciteit rond hun project natuurlijk." </a:t>
            </a:r>
            <a:endParaRPr lang="nl-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"Op het moment dat de vakjury 10 cases heeft genomineerd gaan we content produceren, vooral tekst, video en foto's. Vervolgens kan het publiek bepalen wie de winnaar wordt. We maken een aantal stukken content die iedereen mag gebruiken en die we zelf publiceren, ook op </a:t>
            </a:r>
            <a:r>
              <a:rPr lang="nl-NL" sz="1200" i="1" kern="1200" dirty="0" err="1">
                <a:solidFill>
                  <a:schemeClr val="tx1"/>
                </a:solidFill>
                <a:effectLst/>
                <a:latin typeface="+mn-lt"/>
                <a:ea typeface="+mn-ea"/>
                <a:cs typeface="+mn-cs"/>
              </a:rPr>
              <a:t>social</a:t>
            </a:r>
            <a:r>
              <a:rPr lang="nl-NL" sz="1200" i="1" kern="1200" dirty="0">
                <a:solidFill>
                  <a:schemeClr val="tx1"/>
                </a:solidFill>
                <a:effectLst/>
                <a:latin typeface="+mn-lt"/>
                <a:ea typeface="+mn-ea"/>
                <a:cs typeface="+mn-cs"/>
              </a:rPr>
              <a:t> media. Maar het mooiste is natuurlijk als alle partijen er zelf iets mee gaan doen, zodat het publiek kan zien wat er te kiezen is."</a:t>
            </a:r>
            <a:r>
              <a:rPr lang="nl-NL" sz="1200" kern="1200" dirty="0">
                <a:solidFill>
                  <a:schemeClr val="tx1"/>
                </a:solidFill>
                <a:effectLst/>
                <a:latin typeface="+mn-lt"/>
                <a:ea typeface="+mn-ea"/>
                <a:cs typeface="+mn-cs"/>
              </a:rPr>
              <a:t> En merk je dat de genomineerden er ook echt iets mee doen? </a:t>
            </a:r>
            <a:r>
              <a:rPr lang="nl-NL" sz="1200" i="1" kern="1200" dirty="0">
                <a:solidFill>
                  <a:schemeClr val="tx1"/>
                </a:solidFill>
                <a:effectLst/>
                <a:latin typeface="+mn-lt"/>
                <a:ea typeface="+mn-ea"/>
                <a:cs typeface="+mn-cs"/>
              </a:rPr>
              <a:t>"Ja, ze worden er ook steeds vertrouwder mee, dat is mooi om te zien. Het publiceren en doorposten is makkelijker geworden, het hoeft allemaal niet meer met advertenties in bladen. Qua frequentie is daardoor ook veel mogelijk, iedereen kan het op zijn of haar manier organiseren en vertellen. Een architect vertelt bijvoorbeeld waarom hij bepaalde keuzes heeft gemaakt, of een gevelbouwer laat zien dat hij dingen op een bijzondere manier gemonteerd heeft." </a:t>
            </a:r>
            <a:r>
              <a:rPr lang="nl-NL" sz="1200" kern="1200" dirty="0">
                <a:solidFill>
                  <a:schemeClr val="tx1"/>
                </a:solidFill>
                <a:effectLst/>
                <a:latin typeface="+mn-lt"/>
                <a:ea typeface="+mn-ea"/>
                <a:cs typeface="+mn-cs"/>
              </a:rPr>
              <a:t>Een uniek content-concept inderdaad, waarvan delen weer anders zijn te gebruiken.</a:t>
            </a:r>
          </a:p>
          <a:p>
            <a:r>
              <a:rPr lang="nl-NL" sz="1200" b="1" i="1" kern="1200" dirty="0">
                <a:solidFill>
                  <a:schemeClr val="tx1"/>
                </a:solidFill>
                <a:effectLst/>
                <a:latin typeface="+mn-lt"/>
                <a:ea typeface="+mn-ea"/>
                <a:cs typeface="+mn-cs"/>
              </a:rPr>
              <a:t>Hergebruik van een content-format</a:t>
            </a:r>
          </a:p>
          <a:p>
            <a:r>
              <a:rPr lang="nl-NL" sz="1200" i="1" kern="1200" dirty="0">
                <a:solidFill>
                  <a:schemeClr val="tx1"/>
                </a:solidFill>
                <a:effectLst/>
                <a:latin typeface="+mn-lt"/>
                <a:ea typeface="+mn-ea"/>
                <a:cs typeface="+mn-cs"/>
              </a:rPr>
              <a:t>"Ik zie de prijs als een pakket content dat voor verschillende kanalen geschikt is, en zo benader ik de marketing voor steeds meer projecten. We zijn ook steeds meer thematisch bezig, zoals over veiligheid of hang- en sluitwerk. We zetten dan een onderwerp breed weg, en dat slaat goed aan. Ook offline, bijvoorbeeld met een kennisontbijt met externe partijen."</a:t>
            </a:r>
            <a:r>
              <a:rPr lang="nl-NL" sz="1200" kern="1200" dirty="0">
                <a:solidFill>
                  <a:schemeClr val="tx1"/>
                </a:solidFill>
                <a:effectLst/>
                <a:latin typeface="+mn-lt"/>
                <a:ea typeface="+mn-ea"/>
                <a:cs typeface="+mn-cs"/>
              </a:rPr>
              <a:t> En hoe pak je zo'n thema aan? </a:t>
            </a:r>
            <a:r>
              <a:rPr lang="nl-NL" sz="1200" i="1" kern="1200" dirty="0">
                <a:solidFill>
                  <a:schemeClr val="tx1"/>
                </a:solidFill>
                <a:effectLst/>
                <a:latin typeface="+mn-lt"/>
                <a:ea typeface="+mn-ea"/>
                <a:cs typeface="+mn-cs"/>
              </a:rPr>
              <a:t>"We kijken wat actuele thema's in de sector zijn en die proberen we aan de hand van een drietrapsraket te maken: eerst beleid, dan wat wij erin kunnen betekenen en tenslotte wat de klant erin kan betekenen." </a:t>
            </a:r>
            <a:r>
              <a:rPr lang="nl-NL" sz="1200" kern="1200" dirty="0">
                <a:solidFill>
                  <a:schemeClr val="tx1"/>
                </a:solidFill>
                <a:effectLst/>
                <a:latin typeface="+mn-lt"/>
                <a:ea typeface="+mn-ea"/>
                <a:cs typeface="+mn-cs"/>
              </a:rPr>
              <a:t>En dan komt de content.</a:t>
            </a:r>
          </a:p>
          <a:p>
            <a:r>
              <a:rPr lang="nl-NL" sz="1200" i="1" kern="1200" dirty="0">
                <a:solidFill>
                  <a:schemeClr val="tx1"/>
                </a:solidFill>
                <a:effectLst/>
                <a:latin typeface="+mn-lt"/>
                <a:ea typeface="+mn-ea"/>
                <a:cs typeface="+mn-cs"/>
              </a:rPr>
              <a:t>"We zijn nu ook bezig met blogs, we zijn de website daarvoor aan het optimaliseren. Een groot deel van onze content zit nu nog achter een login, een deel daarvan trekken we nu naar de voorkant en daarin gaan we proberen ook blogs te delen."</a:t>
            </a:r>
            <a:r>
              <a:rPr lang="nl-NL" sz="1200" kern="1200" dirty="0">
                <a:solidFill>
                  <a:schemeClr val="tx1"/>
                </a:solidFill>
                <a:effectLst/>
                <a:latin typeface="+mn-lt"/>
                <a:ea typeface="+mn-ea"/>
                <a:cs typeface="+mn-cs"/>
              </a:rPr>
              <a:t> En de </a:t>
            </a:r>
            <a:r>
              <a:rPr lang="nl-NL" sz="1200" kern="1200" dirty="0" err="1">
                <a:solidFill>
                  <a:schemeClr val="tx1"/>
                </a:solidFill>
                <a:effectLst/>
                <a:latin typeface="+mn-lt"/>
                <a:ea typeface="+mn-ea"/>
                <a:cs typeface="+mn-cs"/>
              </a:rPr>
              <a:t>contentproductie</a:t>
            </a:r>
            <a:r>
              <a:rPr lang="nl-NL" sz="1200" kern="1200" dirty="0">
                <a:solidFill>
                  <a:schemeClr val="tx1"/>
                </a:solidFill>
                <a:effectLst/>
                <a:latin typeface="+mn-lt"/>
                <a:ea typeface="+mn-ea"/>
                <a:cs typeface="+mn-cs"/>
              </a:rPr>
              <a:t> komt al op gang? </a:t>
            </a:r>
            <a:r>
              <a:rPr lang="nl-NL" sz="1200" i="1" kern="1200" dirty="0">
                <a:solidFill>
                  <a:schemeClr val="tx1"/>
                </a:solidFill>
                <a:effectLst/>
                <a:latin typeface="+mn-lt"/>
                <a:ea typeface="+mn-ea"/>
                <a:cs typeface="+mn-cs"/>
              </a:rPr>
              <a:t>"We proberen collega's te overtuigen om met verhalen te komen. Maar dat is een traject van jaren, langzaam zal de bewustwording komen dat het werkt. De website wordt inhoudelijker, niet alleen over producten maar ook over toepassingen, mogelijkheden, slimmigheidjes." </a:t>
            </a:r>
            <a:r>
              <a:rPr lang="nl-NL" sz="1200" kern="1200" dirty="0">
                <a:solidFill>
                  <a:schemeClr val="tx1"/>
                </a:solidFill>
                <a:effectLst/>
                <a:latin typeface="+mn-lt"/>
                <a:ea typeface="+mn-ea"/>
                <a:cs typeface="+mn-cs"/>
              </a:rPr>
              <a:t>Klinkt gestructureerd, maar Rina laat de teugels ook graag vieren.</a:t>
            </a:r>
          </a:p>
          <a:p>
            <a:r>
              <a:rPr lang="nl-NL" sz="1200" i="1" kern="1200" dirty="0">
                <a:solidFill>
                  <a:schemeClr val="tx1"/>
                </a:solidFill>
                <a:effectLst/>
                <a:latin typeface="+mn-lt"/>
                <a:ea typeface="+mn-ea"/>
                <a:cs typeface="+mn-cs"/>
              </a:rPr>
              <a:t>"We laten onze </a:t>
            </a:r>
            <a:r>
              <a:rPr lang="nl-NL" sz="1200" i="1" kern="1200" dirty="0" err="1">
                <a:solidFill>
                  <a:schemeClr val="tx1"/>
                </a:solidFill>
                <a:effectLst/>
                <a:latin typeface="+mn-lt"/>
                <a:ea typeface="+mn-ea"/>
                <a:cs typeface="+mn-cs"/>
              </a:rPr>
              <a:t>contentregie</a:t>
            </a:r>
            <a:r>
              <a:rPr lang="nl-NL" sz="1200" i="1" kern="1200" dirty="0">
                <a:solidFill>
                  <a:schemeClr val="tx1"/>
                </a:solidFill>
                <a:effectLst/>
                <a:latin typeface="+mn-lt"/>
                <a:ea typeface="+mn-ea"/>
                <a:cs typeface="+mn-cs"/>
              </a:rPr>
              <a:t> zoveel mogelijk los, het gaat er niet om </a:t>
            </a:r>
            <a:r>
              <a:rPr lang="nl-NL" sz="1200" i="1" kern="1200" dirty="0" err="1">
                <a:solidFill>
                  <a:schemeClr val="tx1"/>
                </a:solidFill>
                <a:effectLst/>
                <a:latin typeface="+mn-lt"/>
                <a:ea typeface="+mn-ea"/>
                <a:cs typeface="+mn-cs"/>
              </a:rPr>
              <a:t>om</a:t>
            </a:r>
            <a:r>
              <a:rPr lang="nl-NL" sz="1200" i="1" kern="1200" dirty="0">
                <a:solidFill>
                  <a:schemeClr val="tx1"/>
                </a:solidFill>
                <a:effectLst/>
                <a:latin typeface="+mn-lt"/>
                <a:ea typeface="+mn-ea"/>
                <a:cs typeface="+mn-cs"/>
              </a:rPr>
              <a:t> onszelf te promoten, het is veel interessanter om te horen hoe architecten hun werk doen. Het gaat om de verhalen, niet om </a:t>
            </a:r>
            <a:r>
              <a:rPr lang="nl-NL" sz="1200" i="1" kern="1200" dirty="0" err="1">
                <a:solidFill>
                  <a:schemeClr val="tx1"/>
                </a:solidFill>
                <a:effectLst/>
                <a:latin typeface="+mn-lt"/>
                <a:ea typeface="+mn-ea"/>
                <a:cs typeface="+mn-cs"/>
              </a:rPr>
              <a:t>Reynaers</a:t>
            </a:r>
            <a:r>
              <a:rPr lang="nl-NL" sz="1200" i="1" kern="1200" dirty="0">
                <a:solidFill>
                  <a:schemeClr val="tx1"/>
                </a:solidFill>
                <a:effectLst/>
                <a:latin typeface="+mn-lt"/>
                <a:ea typeface="+mn-ea"/>
                <a:cs typeface="+mn-cs"/>
              </a:rPr>
              <a:t>. En wij helpen graag mee die mooie verhalen naar boven te krijgen. De waardering die we daarvoor krijgen is voor ons veel waard. </a:t>
            </a:r>
            <a:r>
              <a:rPr lang="nl-NL" sz="1200" i="1" kern="1200">
                <a:solidFill>
                  <a:schemeClr val="tx1"/>
                </a:solidFill>
                <a:effectLst/>
                <a:latin typeface="+mn-lt"/>
                <a:ea typeface="+mn-ea"/>
                <a:cs typeface="+mn-cs"/>
              </a:rPr>
              <a:t>Daar doen we het voor."</a:t>
            </a:r>
            <a:endParaRPr lang="nl-NL" sz="12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21</a:t>
            </a:fld>
            <a:endParaRPr lang="nl-NL"/>
          </a:p>
        </p:txBody>
      </p:sp>
    </p:spTree>
    <p:extLst>
      <p:ext uri="{BB962C8B-B14F-4D97-AF65-F5344CB8AC3E}">
        <p14:creationId xmlns:p14="http://schemas.microsoft.com/office/powerpoint/2010/main" val="1114779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sz="1200" b="0" i="1" kern="1200" dirty="0">
                <a:solidFill>
                  <a:schemeClr val="tx1"/>
                </a:solidFill>
                <a:effectLst/>
                <a:latin typeface="+mn-lt"/>
                <a:ea typeface="+mn-ea"/>
                <a:cs typeface="+mn-cs"/>
              </a:rPr>
              <a:t>"We bestaan al ruim 100 jaar, sinds 1914. Onze geschiedenis is gestart in Nijmegen en Den Haag, we zijn van oorsprong dus echt Nederlands."</a:t>
            </a:r>
            <a:r>
              <a:rPr lang="nl-NL" sz="1200" b="0" i="0" kern="1200" dirty="0">
                <a:solidFill>
                  <a:schemeClr val="tx1"/>
                </a:solidFill>
                <a:effectLst/>
                <a:latin typeface="+mn-lt"/>
                <a:ea typeface="+mn-ea"/>
                <a:cs typeface="+mn-cs"/>
              </a:rPr>
              <a:t> Marjanne Poppen en Yvonne van den Hurk zijn (mede) verantwoordelijk voor de content marketing bij accountants- en belastingadvieskantoor Baker Tilly Berk: </a:t>
            </a:r>
            <a:r>
              <a:rPr lang="nl-NL" sz="1200" b="0" i="1" kern="1200" dirty="0">
                <a:solidFill>
                  <a:schemeClr val="tx1"/>
                </a:solidFill>
                <a:effectLst/>
                <a:latin typeface="+mn-lt"/>
                <a:ea typeface="+mn-ea"/>
                <a:cs typeface="+mn-cs"/>
              </a:rPr>
              <a:t>"De Engelse naam komt van ons internationale netwerk, daar zijn we al meer dan 25 jaar lid van. In 2011 hebben we ervoor gekozen de naam van het netwerk te dragen, met het doel een internationaal sterk merk neer te zetten."</a:t>
            </a:r>
            <a:r>
              <a:rPr lang="nl-NL" sz="1200" b="0" i="0" kern="1200" dirty="0">
                <a:solidFill>
                  <a:schemeClr val="tx1"/>
                </a:solidFill>
                <a:effectLst/>
                <a:latin typeface="+mn-lt"/>
                <a:ea typeface="+mn-ea"/>
                <a:cs typeface="+mn-cs"/>
              </a:rPr>
              <a:t> En dat lukt ze goed, mede dankzij uitgekiende content marketing.</a:t>
            </a:r>
          </a:p>
          <a:p>
            <a:r>
              <a:rPr lang="nl-NL" sz="1200" b="1" i="0" kern="1200" dirty="0">
                <a:solidFill>
                  <a:schemeClr val="tx1"/>
                </a:solidFill>
                <a:effectLst/>
                <a:latin typeface="+mn-lt"/>
                <a:ea typeface="+mn-ea"/>
                <a:cs typeface="+mn-cs"/>
              </a:rPr>
              <a:t>Een Nederlands internationaal bedrijf</a:t>
            </a:r>
            <a:endParaRPr lang="nl-NL" sz="1200" b="0" i="0" kern="1200" dirty="0">
              <a:solidFill>
                <a:schemeClr val="tx1"/>
              </a:solidFill>
              <a:effectLst/>
              <a:latin typeface="+mn-lt"/>
              <a:ea typeface="+mn-ea"/>
              <a:cs typeface="+mn-cs"/>
            </a:endParaRPr>
          </a:p>
          <a:p>
            <a:r>
              <a:rPr lang="nl-NL" sz="1200" b="0" i="1" kern="1200" dirty="0">
                <a:solidFill>
                  <a:schemeClr val="tx1"/>
                </a:solidFill>
                <a:effectLst/>
                <a:latin typeface="+mn-lt"/>
                <a:ea typeface="+mn-ea"/>
                <a:cs typeface="+mn-cs"/>
              </a:rPr>
              <a:t>"Ons kantoor is ontstaan uit een decentraal netwerk van accountants en belastingadviseurs, door overnames zijn we gegroeid tot wat we nu zijn. In Nederland staan we in de top 10 van accountantskantoren. Er werken 700 medewerkers verspreid over 17 vestigingen. De kracht van ons kantoor is dat we breed kunnen adviseren. Want naast het samenstellen en controleren van jaarrekeningen en belastingadvies kunnen ondernemers bij ons ook terecht voor advies over financieringen, bedrijfsjuridische en HR gerelateerde vraagstukken, IT, bedrijfsopvolging, subsidies, fusies of overnames."</a:t>
            </a:r>
            <a:r>
              <a:rPr lang="nl-NL" sz="1200" b="0" i="0" kern="1200" dirty="0">
                <a:solidFill>
                  <a:schemeClr val="tx1"/>
                </a:solidFill>
                <a:effectLst/>
                <a:latin typeface="+mn-lt"/>
                <a:ea typeface="+mn-ea"/>
                <a:cs typeface="+mn-cs"/>
              </a:rPr>
              <a:t> En werkt het ook internationaal? </a:t>
            </a:r>
            <a:r>
              <a:rPr lang="nl-NL" sz="1200" b="0" i="1" kern="1200" dirty="0">
                <a:solidFill>
                  <a:schemeClr val="tx1"/>
                </a:solidFill>
                <a:effectLst/>
                <a:latin typeface="+mn-lt"/>
                <a:ea typeface="+mn-ea"/>
                <a:cs typeface="+mn-cs"/>
              </a:rPr>
              <a:t>"Jazeker, samen met onze collega’s uit het buitenland, bedienen wij steeds meer internationale klanten. Van internationaal georiënteerde Nederlandse ondernemers tot buitenlandse ondernemers die zich in Nederland willen vestigen. Tachtig procent van de omzet komt echter uit de Nederlandse markt." </a:t>
            </a:r>
            <a:r>
              <a:rPr lang="nl-NL" sz="1200" b="0" i="0" kern="1200" dirty="0">
                <a:solidFill>
                  <a:schemeClr val="tx1"/>
                </a:solidFill>
                <a:effectLst/>
                <a:latin typeface="+mn-lt"/>
                <a:ea typeface="+mn-ea"/>
                <a:cs typeface="+mn-cs"/>
              </a:rPr>
              <a:t>En hoe is de marketing georganiseerd? </a:t>
            </a:r>
            <a:r>
              <a:rPr lang="nl-NL" sz="1200" b="0" i="1" kern="1200" dirty="0">
                <a:solidFill>
                  <a:schemeClr val="tx1"/>
                </a:solidFill>
                <a:effectLst/>
                <a:latin typeface="+mn-lt"/>
                <a:ea typeface="+mn-ea"/>
                <a:cs typeface="+mn-cs"/>
              </a:rPr>
              <a:t>"Hier in Gouda zitten alle ondersteunende diensten van Baker Tilly Berk, zoals onze afdeling Marketing &amp; Communicatie. Wij zijn verantwoordelijk voor alle corporate marketing en communicatie-activiteiten." </a:t>
            </a:r>
            <a:r>
              <a:rPr lang="nl-NL" sz="1200" b="0" i="0" kern="1200" dirty="0">
                <a:solidFill>
                  <a:schemeClr val="tx1"/>
                </a:solidFill>
                <a:effectLst/>
                <a:latin typeface="+mn-lt"/>
                <a:ea typeface="+mn-ea"/>
                <a:cs typeface="+mn-cs"/>
              </a:rPr>
              <a:t>Maar blijkbaar gebeurt er ook veel decentraal.</a:t>
            </a:r>
          </a:p>
          <a:p>
            <a:r>
              <a:rPr lang="nl-NL" sz="1200" b="1" i="0" kern="1200" dirty="0">
                <a:solidFill>
                  <a:schemeClr val="tx1"/>
                </a:solidFill>
                <a:effectLst/>
                <a:latin typeface="+mn-lt"/>
                <a:ea typeface="+mn-ea"/>
                <a:cs typeface="+mn-cs"/>
              </a:rPr>
              <a:t>Marketing van een accountant: kennis delen</a:t>
            </a:r>
            <a:endParaRPr lang="nl-NL" sz="1200" b="0" i="0" kern="1200" dirty="0">
              <a:solidFill>
                <a:schemeClr val="tx1"/>
              </a:solidFill>
              <a:effectLst/>
              <a:latin typeface="+mn-lt"/>
              <a:ea typeface="+mn-ea"/>
              <a:cs typeface="+mn-cs"/>
            </a:endParaRPr>
          </a:p>
          <a:p>
            <a:r>
              <a:rPr lang="nl-NL" sz="1200" b="0" i="1" kern="1200" dirty="0">
                <a:solidFill>
                  <a:schemeClr val="tx1"/>
                </a:solidFill>
                <a:effectLst/>
                <a:latin typeface="+mn-lt"/>
                <a:ea typeface="+mn-ea"/>
                <a:cs typeface="+mn-cs"/>
              </a:rPr>
              <a:t>"De vestigingen hebben een eigen marketingbudget, voor bijvoorbeeld sponsoring van lokale activiteiten en evenementen. Onze afdeling maakt de vertaalslag van strategische speerpunten naar positionering, bewaakt het merk en beheert en faciliteert vanuit die rol alle corporate communicatiemiddelen. Het initiatief ligt daarvoor bij ons."</a:t>
            </a:r>
            <a:r>
              <a:rPr lang="nl-NL" sz="1200" b="0" i="0" kern="1200" dirty="0">
                <a:solidFill>
                  <a:schemeClr val="tx1"/>
                </a:solidFill>
                <a:effectLst/>
                <a:latin typeface="+mn-lt"/>
                <a:ea typeface="+mn-ea"/>
                <a:cs typeface="+mn-cs"/>
              </a:rPr>
              <a:t> Ook op het gebied van content marketing? </a:t>
            </a:r>
            <a:r>
              <a:rPr lang="nl-NL" sz="1200" b="0" i="1" kern="1200" dirty="0">
                <a:solidFill>
                  <a:schemeClr val="tx1"/>
                </a:solidFill>
                <a:effectLst/>
                <a:latin typeface="+mn-lt"/>
                <a:ea typeface="+mn-ea"/>
                <a:cs typeface="+mn-cs"/>
              </a:rPr>
              <a:t>"Ja, we doen heel veel met content marketing en </a:t>
            </a:r>
            <a:r>
              <a:rPr lang="nl-NL" sz="1200" b="0" i="1" kern="1200" dirty="0" err="1">
                <a:solidFill>
                  <a:schemeClr val="tx1"/>
                </a:solidFill>
                <a:effectLst/>
                <a:latin typeface="+mn-lt"/>
                <a:ea typeface="+mn-ea"/>
                <a:cs typeface="+mn-cs"/>
              </a:rPr>
              <a:t>social</a:t>
            </a:r>
            <a:r>
              <a:rPr lang="nl-NL" sz="1200" b="0" i="1" kern="1200" dirty="0">
                <a:solidFill>
                  <a:schemeClr val="tx1"/>
                </a:solidFill>
                <a:effectLst/>
                <a:latin typeface="+mn-lt"/>
                <a:ea typeface="+mn-ea"/>
                <a:cs typeface="+mn-cs"/>
              </a:rPr>
              <a:t> media. Wij geloven dat je met relevante content veel kunt bereiken. Op dit moment is het nog veel experimenteren en ontdekken wat wel en niet werkt. Elke collega op onze afdeling brengt daarbij zijn eigen expertise in.” </a:t>
            </a:r>
            <a:r>
              <a:rPr lang="nl-NL" sz="1200" b="0" i="0" kern="1200" dirty="0">
                <a:solidFill>
                  <a:schemeClr val="tx1"/>
                </a:solidFill>
                <a:effectLst/>
                <a:latin typeface="+mn-lt"/>
                <a:ea typeface="+mn-ea"/>
                <a:cs typeface="+mn-cs"/>
              </a:rPr>
              <a:t>En de rol van de collega’s in het land? </a:t>
            </a:r>
            <a:r>
              <a:rPr lang="nl-NL" sz="1200" b="0" i="1" kern="1200" dirty="0">
                <a:solidFill>
                  <a:schemeClr val="tx1"/>
                </a:solidFill>
                <a:effectLst/>
                <a:latin typeface="+mn-lt"/>
                <a:ea typeface="+mn-ea"/>
                <a:cs typeface="+mn-cs"/>
              </a:rPr>
              <a:t>"Met content marketing creëren we een podium voor collega's. Zij zijn als het ware het product voor de marketing. Zo zijn we gestart met een </a:t>
            </a:r>
            <a:r>
              <a:rPr lang="nl-NL" sz="1200" b="0" i="1" kern="1200" dirty="0" err="1">
                <a:solidFill>
                  <a:schemeClr val="tx1"/>
                </a:solidFill>
                <a:effectLst/>
                <a:latin typeface="+mn-lt"/>
                <a:ea typeface="+mn-ea"/>
                <a:cs typeface="+mn-cs"/>
              </a:rPr>
              <a:t>employer</a:t>
            </a:r>
            <a:r>
              <a:rPr lang="nl-NL" sz="1200" b="0" i="1" kern="1200" dirty="0">
                <a:solidFill>
                  <a:schemeClr val="tx1"/>
                </a:solidFill>
                <a:effectLst/>
                <a:latin typeface="+mn-lt"/>
                <a:ea typeface="+mn-ea"/>
                <a:cs typeface="+mn-cs"/>
              </a:rPr>
              <a:t> branding campagne 'Deel je eigen wijsheid'. Daarbij stimuleren wij onze collega’s kennis te delen. Met klanten, met collega’s en met mensen in hun netwerk. Nu wordt die campagne alleen intern ingezet, maar het idee is om dat straks ook naar buiten toe in te gaan zetten." </a:t>
            </a:r>
            <a:r>
              <a:rPr lang="nl-NL" sz="1200" b="0" i="0" kern="1200" dirty="0">
                <a:solidFill>
                  <a:schemeClr val="tx1"/>
                </a:solidFill>
                <a:effectLst/>
                <a:latin typeface="+mn-lt"/>
                <a:ea typeface="+mn-ea"/>
                <a:cs typeface="+mn-cs"/>
              </a:rPr>
              <a:t>Dat kennis delen is dus blijkbaar geen probleem?</a:t>
            </a:r>
          </a:p>
          <a:p>
            <a:r>
              <a:rPr lang="nl-NL" sz="1200" b="0" i="1" kern="1200" dirty="0">
                <a:solidFill>
                  <a:schemeClr val="tx1"/>
                </a:solidFill>
                <a:effectLst/>
                <a:latin typeface="+mn-lt"/>
                <a:ea typeface="+mn-ea"/>
                <a:cs typeface="+mn-cs"/>
              </a:rPr>
              <a:t>“Ons voordeel is dat we werken in een kennisintensieve organisatie. Het helpt ons daarnaast ook enorm dat het huidige bestuur als belangrijke speerpunt heeft om meer ‘</a:t>
            </a:r>
            <a:r>
              <a:rPr lang="nl-NL" sz="1200" b="0" i="1" kern="1200" dirty="0" err="1">
                <a:solidFill>
                  <a:schemeClr val="tx1"/>
                </a:solidFill>
                <a:effectLst/>
                <a:latin typeface="+mn-lt"/>
                <a:ea typeface="+mn-ea"/>
                <a:cs typeface="+mn-cs"/>
              </a:rPr>
              <a:t>rumour</a:t>
            </a:r>
            <a:r>
              <a:rPr lang="nl-NL" sz="1200" b="0" i="1" kern="1200" dirty="0">
                <a:solidFill>
                  <a:schemeClr val="tx1"/>
                </a:solidFill>
                <a:effectLst/>
                <a:latin typeface="+mn-lt"/>
                <a:ea typeface="+mn-ea"/>
                <a:cs typeface="+mn-cs"/>
              </a:rPr>
              <a:t> </a:t>
            </a:r>
            <a:r>
              <a:rPr lang="nl-NL" sz="1200" b="0" i="1" kern="1200" dirty="0" err="1">
                <a:solidFill>
                  <a:schemeClr val="tx1"/>
                </a:solidFill>
                <a:effectLst/>
                <a:latin typeface="+mn-lt"/>
                <a:ea typeface="+mn-ea"/>
                <a:cs typeface="+mn-cs"/>
              </a:rPr>
              <a:t>around</a:t>
            </a:r>
            <a:r>
              <a:rPr lang="nl-NL" sz="1200" b="0" i="1" kern="1200" dirty="0">
                <a:solidFill>
                  <a:schemeClr val="tx1"/>
                </a:solidFill>
                <a:effectLst/>
                <a:latin typeface="+mn-lt"/>
                <a:ea typeface="+mn-ea"/>
                <a:cs typeface="+mn-cs"/>
              </a:rPr>
              <a:t> </a:t>
            </a:r>
            <a:r>
              <a:rPr lang="nl-NL" sz="1200" b="0" i="1" kern="1200" dirty="0" err="1">
                <a:solidFill>
                  <a:schemeClr val="tx1"/>
                </a:solidFill>
                <a:effectLst/>
                <a:latin typeface="+mn-lt"/>
                <a:ea typeface="+mn-ea"/>
                <a:cs typeface="+mn-cs"/>
              </a:rPr>
              <a:t>the</a:t>
            </a:r>
            <a:r>
              <a:rPr lang="nl-NL" sz="1200" b="0" i="1" kern="1200" dirty="0">
                <a:solidFill>
                  <a:schemeClr val="tx1"/>
                </a:solidFill>
                <a:effectLst/>
                <a:latin typeface="+mn-lt"/>
                <a:ea typeface="+mn-ea"/>
                <a:cs typeface="+mn-cs"/>
              </a:rPr>
              <a:t> brand’ te creëren, door buiten zichtbaar te zijn en kennis te delen.” </a:t>
            </a:r>
            <a:r>
              <a:rPr lang="nl-NL" sz="1200" b="0" i="0" kern="1200" dirty="0">
                <a:solidFill>
                  <a:schemeClr val="tx1"/>
                </a:solidFill>
                <a:effectLst/>
                <a:latin typeface="+mn-lt"/>
                <a:ea typeface="+mn-ea"/>
                <a:cs typeface="+mn-cs"/>
              </a:rPr>
              <a:t>Dus ze hoeven niet overtuigd te worden van de voordelen van transparantie? </a:t>
            </a:r>
            <a:r>
              <a:rPr lang="nl-NL" sz="1200" b="0" i="1" kern="1200" dirty="0">
                <a:solidFill>
                  <a:schemeClr val="tx1"/>
                </a:solidFill>
                <a:effectLst/>
                <a:latin typeface="+mn-lt"/>
                <a:ea typeface="+mn-ea"/>
                <a:cs typeface="+mn-cs"/>
              </a:rPr>
              <a:t>”Eerlijkheid gebiedt te zeggen dat we best nog wat werk hebben om collega’s te overtuigen van het nut van content marketing. Bij die collega’s zetten we vooral in op het laten zien dat het werkt. Bij voorkeur met harde cijfers. Online meten we het effect van onze inspanningen op het gebied van content marketing. Juist in onze organisatie -waar veel cijferaars zitten- werkt dat goed. De uitdaging is nog wel om ze bewust te maken van het verhaal dat ze kunnen vertellen."</a:t>
            </a:r>
            <a:r>
              <a:rPr lang="nl-NL" sz="1200" b="0" i="0" kern="1200" dirty="0">
                <a:solidFill>
                  <a:schemeClr val="tx1"/>
                </a:solidFill>
                <a:effectLst/>
                <a:latin typeface="+mn-lt"/>
                <a:ea typeface="+mn-ea"/>
                <a:cs typeface="+mn-cs"/>
              </a:rPr>
              <a:t> Dat vinden ze niet eng?</a:t>
            </a:r>
            <a:r>
              <a:rPr lang="nl-NL" sz="1200" b="0" i="1" kern="1200" dirty="0">
                <a:solidFill>
                  <a:schemeClr val="tx1"/>
                </a:solidFill>
                <a:effectLst/>
                <a:latin typeface="+mn-lt"/>
                <a:ea typeface="+mn-ea"/>
                <a:cs typeface="+mn-cs"/>
              </a:rPr>
              <a:t> "Je merkt dat er een hele nieuwe generatie medewerkers is, die er veel minder moeite mee heeft om letterlijk zichtbaar te zijn. In de ‘Deel je eigen wijsheid’ campagne hebben we filmpjes gemaakt met collega’s die letterlijk hun wijsheid delen en daar spat de bedrijfstrots vanaf." </a:t>
            </a:r>
            <a:r>
              <a:rPr lang="nl-NL" sz="1200" b="0" i="0" kern="1200" dirty="0">
                <a:solidFill>
                  <a:schemeClr val="tx1"/>
                </a:solidFill>
                <a:effectLst/>
                <a:latin typeface="+mn-lt"/>
                <a:ea typeface="+mn-ea"/>
                <a:cs typeface="+mn-cs"/>
              </a:rPr>
              <a:t>En video wordt ook ingezet op het 'ondernemerscollege'.</a:t>
            </a:r>
          </a:p>
          <a:p>
            <a:r>
              <a:rPr lang="nl-NL" sz="1200" b="1" i="0" kern="1200" dirty="0">
                <a:solidFill>
                  <a:schemeClr val="tx1"/>
                </a:solidFill>
                <a:effectLst/>
                <a:latin typeface="+mn-lt"/>
                <a:ea typeface="+mn-ea"/>
                <a:cs typeface="+mn-cs"/>
              </a:rPr>
              <a:t>Het ondernemerscollege: content marketing in video-vorm</a:t>
            </a:r>
            <a:endParaRPr lang="nl-NL" sz="1200" b="0" i="0" kern="1200" dirty="0">
              <a:solidFill>
                <a:schemeClr val="tx1"/>
              </a:solidFill>
              <a:effectLst/>
              <a:latin typeface="+mn-lt"/>
              <a:ea typeface="+mn-ea"/>
              <a:cs typeface="+mn-cs"/>
            </a:endParaRPr>
          </a:p>
          <a:p>
            <a:r>
              <a:rPr lang="nl-NL" sz="1200" b="0" i="1" kern="1200" dirty="0">
                <a:solidFill>
                  <a:schemeClr val="tx1"/>
                </a:solidFill>
                <a:effectLst/>
                <a:latin typeface="+mn-lt"/>
                <a:ea typeface="+mn-ea"/>
                <a:cs typeface="+mn-cs"/>
              </a:rPr>
              <a:t>"Wij brachten drie keer per jaar een relatiemagazine uit, het BTB Magazine. Daarin stonden de vraagstukken van klanten en onze oplossingen centraal. Eind 2014 zaten we bij elkaar en keken we naar de trends in ons eigen vakgebied. We hebben toen gezegd: alles wat online kan, doen we online. Maar we realiseerden ons wel dat de content van het magazine goed was."</a:t>
            </a:r>
            <a:r>
              <a:rPr lang="nl-NL" sz="1200" b="0" i="0" kern="1200" dirty="0">
                <a:solidFill>
                  <a:schemeClr val="tx1"/>
                </a:solidFill>
                <a:effectLst/>
                <a:latin typeface="+mn-lt"/>
                <a:ea typeface="+mn-ea"/>
                <a:cs typeface="+mn-cs"/>
              </a:rPr>
              <a:t> Hoe kwam je dan op dit concept?</a:t>
            </a:r>
            <a:r>
              <a:rPr lang="nl-NL" sz="1200" b="0" i="1" kern="1200" dirty="0">
                <a:solidFill>
                  <a:schemeClr val="tx1"/>
                </a:solidFill>
                <a:effectLst/>
                <a:latin typeface="+mn-lt"/>
                <a:ea typeface="+mn-ea"/>
                <a:cs typeface="+mn-cs"/>
              </a:rPr>
              <a:t> "De effectgroep, het evenementenbureau waar wij mee samenwerken, was ook aan het brainstormen over nieuwe mogelijkheden. Zij kwamen met een eerste opzet van het ondernemerscollege. Tijdens hun presentatie waren we gelijk om. We voelden dat dit dé kans was om onze klanten te attenderen op nieuwe ontwikkelingen en kansen, zonder steeds te roepen wie wij zijn en waar onze kennis ligt. Het delen van kennis staat centraal in onze positionering. En dus ook in ons handelen."</a:t>
            </a:r>
            <a:r>
              <a:rPr lang="nl-NL" sz="1200" b="0" i="0" kern="1200" dirty="0">
                <a:solidFill>
                  <a:schemeClr val="tx1"/>
                </a:solidFill>
                <a:effectLst/>
                <a:latin typeface="+mn-lt"/>
                <a:ea typeface="+mn-ea"/>
                <a:cs typeface="+mn-cs"/>
              </a:rPr>
              <a:t> En de opzet is behoorlijk uniek in </a:t>
            </a:r>
            <a:r>
              <a:rPr lang="nl-NL" sz="1200" b="0" i="0" kern="1200" dirty="0" err="1">
                <a:solidFill>
                  <a:schemeClr val="tx1"/>
                </a:solidFill>
                <a:effectLst/>
                <a:latin typeface="+mn-lt"/>
                <a:ea typeface="+mn-ea"/>
                <a:cs typeface="+mn-cs"/>
              </a:rPr>
              <a:t>contentland</a:t>
            </a:r>
            <a:r>
              <a:rPr lang="nl-NL" sz="1200" b="0" i="0" kern="1200" dirty="0">
                <a:solidFill>
                  <a:schemeClr val="tx1"/>
                </a:solidFill>
                <a:effectLst/>
                <a:latin typeface="+mn-lt"/>
                <a:ea typeface="+mn-ea"/>
                <a:cs typeface="+mn-cs"/>
              </a:rPr>
              <a:t>.</a:t>
            </a:r>
          </a:p>
          <a:p>
            <a:r>
              <a:rPr lang="nl-NL" sz="1200" b="0" i="1" kern="1200" dirty="0">
                <a:solidFill>
                  <a:schemeClr val="tx1"/>
                </a:solidFill>
                <a:effectLst/>
                <a:latin typeface="+mn-lt"/>
                <a:ea typeface="+mn-ea"/>
                <a:cs typeface="+mn-cs"/>
              </a:rPr>
              <a:t>"Elke twee weken gaat er een nieuwe video van een inspirerende spreker live op ondernemercollege.nl. De video’s nemen we op in een professionele tv-studio in het bijzijn van klanten. Elke opnamedag staan er vijf sprekers op het podium. Zij krijgen 15 minuten om hun verhaal te doen. Hun presentatie nemen we gelijk op, een regisseur begeleidt de opname. We kiezen echt voor kwaliteit. De opnamedag is voor ons ook een klantevent met een leuk ontvangst, voor de pauze 3 sprekers en na de pauze 2. En wij sluiten af met een borrel." </a:t>
            </a:r>
            <a:r>
              <a:rPr lang="nl-NL" sz="1200" b="0" i="0" kern="1200" dirty="0">
                <a:solidFill>
                  <a:schemeClr val="tx1"/>
                </a:solidFill>
                <a:effectLst/>
                <a:latin typeface="+mn-lt"/>
                <a:ea typeface="+mn-ea"/>
                <a:cs typeface="+mn-cs"/>
              </a:rPr>
              <a:t>Met tussendoor ook '</a:t>
            </a:r>
            <a:r>
              <a:rPr lang="nl-NL" sz="1200" b="0" i="0" kern="1200" dirty="0" err="1">
                <a:solidFill>
                  <a:schemeClr val="tx1"/>
                </a:solidFill>
                <a:effectLst/>
                <a:latin typeface="+mn-lt"/>
                <a:ea typeface="+mn-ea"/>
                <a:cs typeface="+mn-cs"/>
              </a:rPr>
              <a:t>contentmomenten</a:t>
            </a:r>
            <a:r>
              <a:rPr lang="nl-NL" sz="1200" b="0" i="0" kern="1200" dirty="0">
                <a:solidFill>
                  <a:schemeClr val="tx1"/>
                </a:solidFill>
                <a:effectLst/>
                <a:latin typeface="+mn-lt"/>
                <a:ea typeface="+mn-ea"/>
                <a:cs typeface="+mn-cs"/>
              </a:rPr>
              <a:t>'.</a:t>
            </a:r>
          </a:p>
          <a:p>
            <a:r>
              <a:rPr lang="nl-NL" sz="1200" b="0" i="1" kern="1200" dirty="0">
                <a:solidFill>
                  <a:schemeClr val="tx1"/>
                </a:solidFill>
                <a:effectLst/>
                <a:latin typeface="+mn-lt"/>
                <a:ea typeface="+mn-ea"/>
                <a:cs typeface="+mn-cs"/>
              </a:rPr>
              <a:t>"Onze ambities gaan verder dan alleen de video’s. Op het platform vind je ook ‘eigen’ content, gemaakt in samenwerking met onze collega’s. Zo schreef een van onze partners een blog over alternatieve financiering bij een video over </a:t>
            </a:r>
            <a:r>
              <a:rPr lang="nl-NL" sz="1200" b="0" i="1" kern="1200" dirty="0" err="1">
                <a:solidFill>
                  <a:schemeClr val="tx1"/>
                </a:solidFill>
                <a:effectLst/>
                <a:latin typeface="+mn-lt"/>
                <a:ea typeface="+mn-ea"/>
                <a:cs typeface="+mn-cs"/>
              </a:rPr>
              <a:t>crowdfunding</a:t>
            </a:r>
            <a:r>
              <a:rPr lang="nl-NL" sz="1200" b="0" i="1" kern="1200" dirty="0">
                <a:solidFill>
                  <a:schemeClr val="tx1"/>
                </a:solidFill>
                <a:effectLst/>
                <a:latin typeface="+mn-lt"/>
                <a:ea typeface="+mn-ea"/>
                <a:cs typeface="+mn-cs"/>
              </a:rPr>
              <a:t>. Tot onze verrassing werd deze partner kort na het verschijnen van het blog door BNR benaderd om als expert aan te sluiten bij een programma over dit onderwerp."</a:t>
            </a:r>
            <a:r>
              <a:rPr lang="nl-NL" sz="1200" b="0" i="0" kern="1200" dirty="0">
                <a:solidFill>
                  <a:schemeClr val="tx1"/>
                </a:solidFill>
                <a:effectLst/>
                <a:latin typeface="+mn-lt"/>
                <a:ea typeface="+mn-ea"/>
                <a:cs typeface="+mn-cs"/>
              </a:rPr>
              <a:t> Dus het werkt goed? “</a:t>
            </a:r>
            <a:r>
              <a:rPr lang="nl-NL" sz="1200" b="0" i="1" kern="1200" dirty="0">
                <a:solidFill>
                  <a:schemeClr val="tx1"/>
                </a:solidFill>
                <a:effectLst/>
                <a:latin typeface="+mn-lt"/>
                <a:ea typeface="+mn-ea"/>
                <a:cs typeface="+mn-cs"/>
              </a:rPr>
              <a:t>Jazeker. We ontwikkelen nu veel minder ‘technische’ content, zoals berichten over de gevolgen van veranderende wet- en regelgeving.”  </a:t>
            </a:r>
            <a:r>
              <a:rPr lang="nl-NL" sz="1200" b="0" i="0" kern="1200" dirty="0">
                <a:solidFill>
                  <a:schemeClr val="tx1"/>
                </a:solidFill>
                <a:effectLst/>
                <a:latin typeface="+mn-lt"/>
                <a:ea typeface="+mn-ea"/>
                <a:cs typeface="+mn-cs"/>
              </a:rPr>
              <a:t>En het blijft niet bij de video’s alleen.</a:t>
            </a:r>
          </a:p>
          <a:p>
            <a:r>
              <a:rPr lang="nl-NL" sz="1200" b="1" i="0" kern="1200" dirty="0">
                <a:solidFill>
                  <a:schemeClr val="tx1"/>
                </a:solidFill>
                <a:effectLst/>
                <a:latin typeface="+mn-lt"/>
                <a:ea typeface="+mn-ea"/>
                <a:cs typeface="+mn-cs"/>
              </a:rPr>
              <a:t>Het </a:t>
            </a:r>
            <a:r>
              <a:rPr lang="nl-NL" sz="1200" b="1" i="0" kern="1200" dirty="0" err="1">
                <a:solidFill>
                  <a:schemeClr val="tx1"/>
                </a:solidFill>
                <a:effectLst/>
                <a:latin typeface="+mn-lt"/>
                <a:ea typeface="+mn-ea"/>
                <a:cs typeface="+mn-cs"/>
              </a:rPr>
              <a:t>uitnutten</a:t>
            </a:r>
            <a:r>
              <a:rPr lang="nl-NL" sz="1200" b="1" i="0" kern="1200" dirty="0">
                <a:solidFill>
                  <a:schemeClr val="tx1"/>
                </a:solidFill>
                <a:effectLst/>
                <a:latin typeface="+mn-lt"/>
                <a:ea typeface="+mn-ea"/>
                <a:cs typeface="+mn-cs"/>
              </a:rPr>
              <a:t> van een evenement</a:t>
            </a:r>
            <a:endParaRPr lang="nl-NL" sz="1200" b="0" i="0" kern="1200" dirty="0">
              <a:solidFill>
                <a:schemeClr val="tx1"/>
              </a:solidFill>
              <a:effectLst/>
              <a:latin typeface="+mn-lt"/>
              <a:ea typeface="+mn-ea"/>
              <a:cs typeface="+mn-cs"/>
            </a:endParaRPr>
          </a:p>
          <a:p>
            <a:r>
              <a:rPr lang="nl-NL" sz="1200" b="0" i="1" kern="1200" dirty="0">
                <a:solidFill>
                  <a:schemeClr val="tx1"/>
                </a:solidFill>
                <a:effectLst/>
                <a:latin typeface="+mn-lt"/>
                <a:ea typeface="+mn-ea"/>
                <a:cs typeface="+mn-cs"/>
              </a:rPr>
              <a:t>"In het ondernemerscollege over 3D printen werd een bijzonder project genoemd: een 3D geprint huis in Amsterdam. We kwamen toen op het idee om onze klanten in de bouw- en vastgoedsector daar mee naartoe te nemen. Hoe kijken zij aan tegen een technologie die hen wellicht gaat raken? Zijn zij daar mee bezig?"</a:t>
            </a:r>
            <a:r>
              <a:rPr lang="nl-NL" sz="1200" b="0" i="0" kern="1200" dirty="0">
                <a:solidFill>
                  <a:schemeClr val="tx1"/>
                </a:solidFill>
                <a:effectLst/>
                <a:latin typeface="+mn-lt"/>
                <a:ea typeface="+mn-ea"/>
                <a:cs typeface="+mn-cs"/>
              </a:rPr>
              <a:t> En dat werkte? </a:t>
            </a:r>
            <a:r>
              <a:rPr lang="nl-NL" sz="1200" b="0" i="1" kern="1200" dirty="0">
                <a:solidFill>
                  <a:schemeClr val="tx1"/>
                </a:solidFill>
                <a:effectLst/>
                <a:latin typeface="+mn-lt"/>
                <a:ea typeface="+mn-ea"/>
                <a:cs typeface="+mn-cs"/>
              </a:rPr>
              <a:t>"Heel goed. De klanten zijn geïnspireerd, hebben gediscussieerd met branchegenoten. Een fotograaf en een redacteur hebben verslag gedaan van dit bezoek en dat verslag staat op ondernemerscollege.nl en is gedeeld via </a:t>
            </a:r>
            <a:r>
              <a:rPr lang="nl-NL" sz="1200" b="0" i="1" kern="1200" dirty="0" err="1">
                <a:solidFill>
                  <a:schemeClr val="tx1"/>
                </a:solidFill>
                <a:effectLst/>
                <a:latin typeface="+mn-lt"/>
                <a:ea typeface="+mn-ea"/>
                <a:cs typeface="+mn-cs"/>
              </a:rPr>
              <a:t>social</a:t>
            </a:r>
            <a:r>
              <a:rPr lang="nl-NL" sz="1200" b="0" i="1" kern="1200" dirty="0">
                <a:solidFill>
                  <a:schemeClr val="tx1"/>
                </a:solidFill>
                <a:effectLst/>
                <a:latin typeface="+mn-lt"/>
                <a:ea typeface="+mn-ea"/>
                <a:cs typeface="+mn-cs"/>
              </a:rPr>
              <a:t> media. Eén klant zei letterlijk 'dit heb ik gemist, niet alleen bijeenkomsten over wet- en regelgeving maar ook over mijn eigen vakgebied'." </a:t>
            </a:r>
            <a:r>
              <a:rPr lang="nl-NL" sz="1200" b="0" i="0" kern="1200" dirty="0">
                <a:solidFill>
                  <a:schemeClr val="tx1"/>
                </a:solidFill>
                <a:effectLst/>
                <a:latin typeface="+mn-lt"/>
                <a:ea typeface="+mn-ea"/>
                <a:cs typeface="+mn-cs"/>
              </a:rPr>
              <a:t>Ook dat is content marketing natuurlijk.</a:t>
            </a:r>
          </a:p>
          <a:p>
            <a:r>
              <a:rPr lang="nl-NL" sz="1200" b="0" i="1" kern="1200" dirty="0">
                <a:solidFill>
                  <a:schemeClr val="tx1"/>
                </a:solidFill>
                <a:effectLst/>
                <a:latin typeface="+mn-lt"/>
                <a:ea typeface="+mn-ea"/>
                <a:cs typeface="+mn-cs"/>
              </a:rPr>
              <a:t>"We hebben de merkwaarde van het bedrijf vertaald naar eisen waar de content aan moet voldoen, een soort meetlat. Criteria als dat het praktisch moet zijn, geen zweverige verhalen, noem maar op." </a:t>
            </a:r>
            <a:r>
              <a:rPr lang="nl-NL" sz="1200" b="0" i="0" kern="1200" dirty="0">
                <a:solidFill>
                  <a:schemeClr val="tx1"/>
                </a:solidFill>
                <a:effectLst/>
                <a:latin typeface="+mn-lt"/>
                <a:ea typeface="+mn-ea"/>
                <a:cs typeface="+mn-cs"/>
              </a:rPr>
              <a:t>En hoe doe je dat efficiënt? </a:t>
            </a:r>
            <a:r>
              <a:rPr lang="nl-NL" sz="1200" b="0" i="1" kern="1200" dirty="0">
                <a:solidFill>
                  <a:schemeClr val="tx1"/>
                </a:solidFill>
                <a:effectLst/>
                <a:latin typeface="+mn-lt"/>
                <a:ea typeface="+mn-ea"/>
                <a:cs typeface="+mn-cs"/>
              </a:rPr>
              <a:t>"Met 'content mappen' haal je het maximale uit een stuk content. Als de video klaar is, ontleden we de inhoud en gaan we op zoek naar haakjes met onze dienstverlening. We kijken heel goed naar alle invalshoeken, zodat we een onderwerp maximaal benutten en spreiden in tijd. Met een iets andere invalshoek kun je iets net weer extra op de agenda zetten." </a:t>
            </a:r>
            <a:r>
              <a:rPr lang="nl-NL" sz="1200" b="0" i="0" kern="1200" dirty="0">
                <a:solidFill>
                  <a:schemeClr val="tx1"/>
                </a:solidFill>
                <a:effectLst/>
                <a:latin typeface="+mn-lt"/>
                <a:ea typeface="+mn-ea"/>
                <a:cs typeface="+mn-cs"/>
              </a:rPr>
              <a:t>En dat trekt mensen aan.</a:t>
            </a:r>
          </a:p>
          <a:p>
            <a:r>
              <a:rPr lang="nl-NL" sz="1200" b="0" i="1" kern="1200" dirty="0">
                <a:solidFill>
                  <a:schemeClr val="tx1"/>
                </a:solidFill>
                <a:effectLst/>
                <a:latin typeface="+mn-lt"/>
                <a:ea typeface="+mn-ea"/>
                <a:cs typeface="+mn-cs"/>
              </a:rPr>
              <a:t>"We zijn heel trots op het ondernemerscollege, want de video’s worden goed bekeken. Ruim boven onze initiële doelstellingen, ons eerste doel is daarmee ruimschoots behaald. En het is voor ons een goede leerschool over wat online werkt en wat niet. Nu is de uitdaging om het ook echt als marketingtool in te gaan zetten. Om de bezoeker van het kennisplatform uiteindelijk onze </a:t>
            </a:r>
            <a:r>
              <a:rPr lang="nl-NL" sz="1200" b="0" i="1" kern="1200" dirty="0" err="1">
                <a:solidFill>
                  <a:schemeClr val="tx1"/>
                </a:solidFill>
                <a:effectLst/>
                <a:latin typeface="+mn-lt"/>
                <a:ea typeface="+mn-ea"/>
                <a:cs typeface="+mn-cs"/>
              </a:rPr>
              <a:t>salesfunnel</a:t>
            </a:r>
            <a:r>
              <a:rPr lang="nl-NL" sz="1200" b="0" i="1" kern="1200" dirty="0">
                <a:solidFill>
                  <a:schemeClr val="tx1"/>
                </a:solidFill>
                <a:effectLst/>
                <a:latin typeface="+mn-lt"/>
                <a:ea typeface="+mn-ea"/>
                <a:cs typeface="+mn-cs"/>
              </a:rPr>
              <a:t> in te krijgen. Een leuke spin off van onze </a:t>
            </a:r>
            <a:r>
              <a:rPr lang="nl-NL" sz="1200" b="0" i="1" kern="1200" dirty="0" err="1">
                <a:solidFill>
                  <a:schemeClr val="tx1"/>
                </a:solidFill>
                <a:effectLst/>
                <a:latin typeface="+mn-lt"/>
                <a:ea typeface="+mn-ea"/>
                <a:cs typeface="+mn-cs"/>
              </a:rPr>
              <a:t>contentmarketing</a:t>
            </a:r>
            <a:r>
              <a:rPr lang="nl-NL" sz="1200" b="0" i="1" kern="1200" dirty="0">
                <a:solidFill>
                  <a:schemeClr val="tx1"/>
                </a:solidFill>
                <a:effectLst/>
                <a:latin typeface="+mn-lt"/>
                <a:ea typeface="+mn-ea"/>
                <a:cs typeface="+mn-cs"/>
              </a:rPr>
              <a:t> is trots, bij collega's maar ook bij klanten. Dat was ook het idee achter het ondernemerscollege: delen wat we doen. Dat is leuker om te delen dan de laatste fiscale regels. En het werkt."</a:t>
            </a:r>
            <a:endParaRPr lang="nl-NL" sz="1200" b="0" i="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22</a:t>
            </a:fld>
            <a:endParaRPr lang="nl-NL"/>
          </a:p>
        </p:txBody>
      </p:sp>
    </p:spTree>
    <p:extLst>
      <p:ext uri="{BB962C8B-B14F-4D97-AF65-F5344CB8AC3E}">
        <p14:creationId xmlns:p14="http://schemas.microsoft.com/office/powerpoint/2010/main" val="1325032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Foodreporter.nl is tegenwoordig de online </a:t>
            </a:r>
            <a:r>
              <a:rPr lang="nl-NL" sz="1200" b="0" i="0" kern="1200" dirty="0" err="1">
                <a:solidFill>
                  <a:schemeClr val="tx1"/>
                </a:solidFill>
                <a:effectLst/>
                <a:latin typeface="+mn-lt"/>
                <a:ea typeface="+mn-ea"/>
                <a:cs typeface="+mn-cs"/>
              </a:rPr>
              <a:t>hotspot</a:t>
            </a:r>
            <a:r>
              <a:rPr lang="nl-NL" sz="1200" b="0" i="0" kern="1200" dirty="0">
                <a:solidFill>
                  <a:schemeClr val="tx1"/>
                </a:solidFill>
                <a:effectLst/>
                <a:latin typeface="+mn-lt"/>
                <a:ea typeface="+mn-ea"/>
                <a:cs typeface="+mn-cs"/>
              </a:rPr>
              <a:t> voor een ieder die een passie heeft voor de horeca én uiteraard voor eten. Het concept werd in 2010 opgericht door </a:t>
            </a:r>
            <a:r>
              <a:rPr lang="nl-NL" sz="1200" b="0" i="0" kern="1200" dirty="0" err="1">
                <a:solidFill>
                  <a:schemeClr val="tx1"/>
                </a:solidFill>
                <a:effectLst/>
                <a:latin typeface="+mn-lt"/>
                <a:ea typeface="+mn-ea"/>
                <a:cs typeface="+mn-cs"/>
              </a:rPr>
              <a:t>DeliXL</a:t>
            </a:r>
            <a:r>
              <a:rPr lang="nl-NL" sz="1200" b="0" i="0" kern="1200" dirty="0">
                <a:solidFill>
                  <a:schemeClr val="tx1"/>
                </a:solidFill>
                <a:effectLst/>
                <a:latin typeface="+mn-lt"/>
                <a:ea typeface="+mn-ea"/>
                <a:cs typeface="+mn-cs"/>
              </a:rPr>
              <a:t> en is tegenwoordig hét online platform voor horecaondernemers, -werknemers en koks. </a:t>
            </a:r>
            <a:r>
              <a:rPr lang="nl-NL" sz="1200" b="0" i="0" kern="1200" dirty="0" err="1">
                <a:solidFill>
                  <a:schemeClr val="tx1"/>
                </a:solidFill>
                <a:effectLst/>
                <a:latin typeface="+mn-lt"/>
                <a:ea typeface="+mn-ea"/>
                <a:cs typeface="+mn-cs"/>
              </a:rPr>
              <a:t>DeliXL</a:t>
            </a:r>
            <a:r>
              <a:rPr lang="nl-NL" sz="1200" b="0" i="0" kern="1200" dirty="0">
                <a:solidFill>
                  <a:schemeClr val="tx1"/>
                </a:solidFill>
                <a:effectLst/>
                <a:latin typeface="+mn-lt"/>
                <a:ea typeface="+mn-ea"/>
                <a:cs typeface="+mn-cs"/>
              </a:rPr>
              <a:t> heeft met deze website bewezen dat je met een succesvolle B2B strategie van Contentmarketing ‘</a:t>
            </a:r>
            <a:r>
              <a:rPr lang="nl-NL" sz="1200" b="0" i="0" kern="1200" dirty="0" err="1">
                <a:solidFill>
                  <a:schemeClr val="tx1"/>
                </a:solidFill>
                <a:effectLst/>
                <a:latin typeface="+mn-lt"/>
                <a:ea typeface="+mn-ea"/>
                <a:cs typeface="+mn-cs"/>
              </a:rPr>
              <a:t>thoughtleader</a:t>
            </a:r>
            <a:r>
              <a:rPr lang="nl-NL" sz="1200" b="0" i="0" kern="1200" dirty="0">
                <a:solidFill>
                  <a:schemeClr val="tx1"/>
                </a:solidFill>
                <a:effectLst/>
                <a:latin typeface="+mn-lt"/>
                <a:ea typeface="+mn-ea"/>
                <a:cs typeface="+mn-cs"/>
              </a:rPr>
              <a:t>’ kunt worden binnen je markt. Tijdens de B2B Marketing Award uitreiking 2013 nam </a:t>
            </a:r>
            <a:r>
              <a:rPr lang="nl-NL" sz="1200" b="0" i="0" kern="1200" dirty="0" err="1">
                <a:solidFill>
                  <a:schemeClr val="tx1"/>
                </a:solidFill>
                <a:effectLst/>
                <a:latin typeface="+mn-lt"/>
                <a:ea typeface="+mn-ea"/>
                <a:cs typeface="+mn-cs"/>
              </a:rPr>
              <a:t>DeliXL</a:t>
            </a:r>
            <a:r>
              <a:rPr lang="nl-NL" sz="1200" b="0" i="0" kern="1200" dirty="0">
                <a:solidFill>
                  <a:schemeClr val="tx1"/>
                </a:solidFill>
                <a:effectLst/>
                <a:latin typeface="+mn-lt"/>
                <a:ea typeface="+mn-ea"/>
                <a:cs typeface="+mn-cs"/>
              </a:rPr>
              <a:t> dan ook de prestigieuze Award in ontvangst, wat het succes van de strategie nog meer benadrukte.</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Marco van </a:t>
            </a:r>
            <a:r>
              <a:rPr lang="nl-NL" sz="1200" b="0" i="0" kern="1200" dirty="0" err="1">
                <a:solidFill>
                  <a:schemeClr val="tx1"/>
                </a:solidFill>
                <a:effectLst/>
                <a:latin typeface="+mn-lt"/>
                <a:ea typeface="+mn-ea"/>
                <a:cs typeface="+mn-cs"/>
              </a:rPr>
              <a:t>Davenhorst</a:t>
            </a:r>
            <a:r>
              <a:rPr lang="nl-NL" sz="1200" b="0" i="0" kern="1200" dirty="0">
                <a:solidFill>
                  <a:schemeClr val="tx1"/>
                </a:solidFill>
                <a:effectLst/>
                <a:latin typeface="+mn-lt"/>
                <a:ea typeface="+mn-ea"/>
                <a:cs typeface="+mn-cs"/>
              </a:rPr>
              <a:t>, marketeer en foodreporter bij </a:t>
            </a:r>
            <a:r>
              <a:rPr lang="nl-NL" sz="1200" b="0" i="0" kern="1200" dirty="0" err="1">
                <a:solidFill>
                  <a:schemeClr val="tx1"/>
                </a:solidFill>
                <a:effectLst/>
                <a:latin typeface="+mn-lt"/>
                <a:ea typeface="+mn-ea"/>
                <a:cs typeface="+mn-cs"/>
              </a:rPr>
              <a:t>DeliXL</a:t>
            </a:r>
            <a:r>
              <a:rPr lang="nl-NL" sz="1200" b="0" i="0" kern="1200" dirty="0">
                <a:solidFill>
                  <a:schemeClr val="tx1"/>
                </a:solidFill>
                <a:effectLst/>
                <a:latin typeface="+mn-lt"/>
                <a:ea typeface="+mn-ea"/>
                <a:cs typeface="+mn-cs"/>
              </a:rPr>
              <a:t>, nam trots de prijs in ontvangst. Marco: “het werd ons door veel mensen gegund. We kregen erg veel felicitaties en het heeft laten zien dat er veel goodwill is voor onze website.” Foodreporter.nl is een plaats waar interviews, verslagen, video’s en succesverhalen van en over de horeca worden verteld. “Wat </a:t>
            </a:r>
            <a:r>
              <a:rPr lang="nl-NL" sz="1200" b="0" i="0" kern="1200" dirty="0" err="1">
                <a:solidFill>
                  <a:schemeClr val="tx1"/>
                </a:solidFill>
                <a:effectLst/>
                <a:latin typeface="+mn-lt"/>
                <a:ea typeface="+mn-ea"/>
                <a:cs typeface="+mn-cs"/>
              </a:rPr>
              <a:t>Marketingfacts</a:t>
            </a:r>
            <a:r>
              <a:rPr lang="nl-NL" sz="1200" b="0" i="0" kern="1200" dirty="0">
                <a:solidFill>
                  <a:schemeClr val="tx1"/>
                </a:solidFill>
                <a:effectLst/>
                <a:latin typeface="+mn-lt"/>
                <a:ea typeface="+mn-ea"/>
                <a:cs typeface="+mn-cs"/>
              </a:rPr>
              <a:t> voor de marketeer is, is Foodreporter voor de horecaman,” gaat Marco verder. “En dat sluit perfect aan bij onze doelstelling om in 2014 een vooraanstaand interactieplatform in Nederland te zijn.”</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Camera’s, Microfoons, een blog en 1000 euro budget</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Tijdens de case presentatie op het B2B Marketing Forum was niet alleen de jury, maar ook het publiek onder de indruk van het budget dat met het foodreporter project gepaard ging. Grote namen als KLM en Rabobank legden het af, mede doordat bij dit project een maximaal rendement is gehaald uit een minimale investering. Het budget was niet meer dan 1000 euro, waar de redacteuren camera’s, microfoons en een blog van kochten. Marco: “in het begin gingen we a la het programma ‘De Jakhalzen’, op pad naar verschillende evenementen, op zoek naar opinieleiders en bekende personen. Zo spraken en filmden wij onder andere Herman den </a:t>
            </a:r>
            <a:r>
              <a:rPr lang="nl-NL" sz="1200" b="0" i="0" kern="1200" dirty="0" err="1">
                <a:solidFill>
                  <a:schemeClr val="tx1"/>
                </a:solidFill>
                <a:effectLst/>
                <a:latin typeface="+mn-lt"/>
                <a:ea typeface="+mn-ea"/>
                <a:cs typeface="+mn-cs"/>
              </a:rPr>
              <a:t>Blijker</a:t>
            </a:r>
            <a:r>
              <a:rPr lang="nl-NL" sz="1200" b="0" i="0" kern="1200" dirty="0">
                <a:solidFill>
                  <a:schemeClr val="tx1"/>
                </a:solidFill>
                <a:effectLst/>
                <a:latin typeface="+mn-lt"/>
                <a:ea typeface="+mn-ea"/>
                <a:cs typeface="+mn-cs"/>
              </a:rPr>
              <a:t> en Jort Kelder. Deze filmpjes zetten we op gratis kanalen als </a:t>
            </a:r>
            <a:r>
              <a:rPr lang="nl-NL" sz="1200" b="0" i="0" kern="1200" dirty="0" err="1">
                <a:solidFill>
                  <a:schemeClr val="tx1"/>
                </a:solidFill>
                <a:effectLst/>
                <a:latin typeface="+mn-lt"/>
                <a:ea typeface="+mn-ea"/>
                <a:cs typeface="+mn-cs"/>
              </a:rPr>
              <a:t>Youtube</a:t>
            </a:r>
            <a:r>
              <a:rPr lang="nl-NL" sz="1200" b="0" i="0" kern="1200" dirty="0">
                <a:solidFill>
                  <a:schemeClr val="tx1"/>
                </a:solidFill>
                <a:effectLst/>
                <a:latin typeface="+mn-lt"/>
                <a:ea typeface="+mn-ea"/>
                <a:cs typeface="+mn-cs"/>
              </a:rPr>
              <a:t>. Door middel van </a:t>
            </a:r>
            <a:r>
              <a:rPr lang="nl-NL" sz="1200" b="0" i="0" kern="1200" dirty="0" err="1">
                <a:solidFill>
                  <a:schemeClr val="tx1"/>
                </a:solidFill>
                <a:effectLst/>
                <a:latin typeface="+mn-lt"/>
                <a:ea typeface="+mn-ea"/>
                <a:cs typeface="+mn-cs"/>
              </a:rPr>
              <a:t>Social</a:t>
            </a:r>
            <a:r>
              <a:rPr lang="nl-NL" sz="1200" b="0" i="0" kern="1200" dirty="0">
                <a:solidFill>
                  <a:schemeClr val="tx1"/>
                </a:solidFill>
                <a:effectLst/>
                <a:latin typeface="+mn-lt"/>
                <a:ea typeface="+mn-ea"/>
                <a:cs typeface="+mn-cs"/>
              </a:rPr>
              <a:t> Media konden we onze doelgroep bereiken. En bovendien maakten we een aparte website, volledig in het beheer van </a:t>
            </a:r>
            <a:r>
              <a:rPr lang="nl-NL" sz="1200" b="0" i="0" kern="1200" dirty="0" err="1">
                <a:solidFill>
                  <a:schemeClr val="tx1"/>
                </a:solidFill>
                <a:effectLst/>
                <a:latin typeface="+mn-lt"/>
                <a:ea typeface="+mn-ea"/>
                <a:cs typeface="+mn-cs"/>
              </a:rPr>
              <a:t>DeliXL</a:t>
            </a:r>
            <a:r>
              <a:rPr lang="nl-NL" sz="1200" b="0" i="0" kern="1200" dirty="0">
                <a:solidFill>
                  <a:schemeClr val="tx1"/>
                </a:solidFill>
                <a:effectLst/>
                <a:latin typeface="+mn-lt"/>
                <a:ea typeface="+mn-ea"/>
                <a:cs typeface="+mn-cs"/>
              </a:rPr>
              <a:t>, maar met een eigen smoel en identiteit.”</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Het succes van foodreporter is goed zichtbaar. In de korte tijd dat de website bestaat heeft het een stevige achterban gekregen, met ruim 6000 volgers op Twitter en </a:t>
            </a:r>
            <a:r>
              <a:rPr lang="nl-NL" sz="1200" b="0" i="0" kern="1200" dirty="0" err="1">
                <a:solidFill>
                  <a:schemeClr val="tx1"/>
                </a:solidFill>
                <a:effectLst/>
                <a:latin typeface="+mn-lt"/>
                <a:ea typeface="+mn-ea"/>
                <a:cs typeface="+mn-cs"/>
              </a:rPr>
              <a:t>social</a:t>
            </a:r>
            <a:r>
              <a:rPr lang="nl-NL" sz="1200" b="0" i="0" kern="1200" dirty="0">
                <a:solidFill>
                  <a:schemeClr val="tx1"/>
                </a:solidFill>
                <a:effectLst/>
                <a:latin typeface="+mn-lt"/>
                <a:ea typeface="+mn-ea"/>
                <a:cs typeface="+mn-cs"/>
              </a:rPr>
              <a:t> media en een groeiend aantal bezoekers dat in de duizenden loopt. Dat heeft het bedrijf een hoop opgeleverd. Marco: “naast het feit dat het platform een opinieleider is, heeft het een hoop goodwill, interesse en leads opgeleverd. En dat laatste is waar bedrijven uiteindelijk toch naar kijken; wat levert het hen op?” Volgens Marco kunnen we niet direct spreken van gigantische aantallen, maar heeft het meer mogelijkheden gecreëerd om op lange termijn relaties met potentiële klanten te bouwen. Ook Sales is enthousiast over het platform. “Zij zetten het platform in als tool om meer leads te genereren en daarnaast geven zij regelmatig suggesties om specifieke </a:t>
            </a:r>
            <a:r>
              <a:rPr lang="nl-NL" sz="1200" b="0" i="0" kern="1200" dirty="0" err="1">
                <a:solidFill>
                  <a:schemeClr val="tx1"/>
                </a:solidFill>
                <a:effectLst/>
                <a:latin typeface="+mn-lt"/>
                <a:ea typeface="+mn-ea"/>
                <a:cs typeface="+mn-cs"/>
              </a:rPr>
              <a:t>prospects</a:t>
            </a:r>
            <a:r>
              <a:rPr lang="nl-NL" sz="1200" b="0" i="0" kern="1200" dirty="0">
                <a:solidFill>
                  <a:schemeClr val="tx1"/>
                </a:solidFill>
                <a:effectLst/>
                <a:latin typeface="+mn-lt"/>
                <a:ea typeface="+mn-ea"/>
                <a:cs typeface="+mn-cs"/>
              </a:rPr>
              <a:t> aan te spreken met content. Daarnaast geeft het ons als bedrijf inzicht in trends die de doelgroep echt aanspreken. Hiermee versterken we weer onze offline magazines.”</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Een kijkje in de keuken van </a:t>
            </a:r>
            <a:r>
              <a:rPr lang="nl-NL" sz="1200" b="0" i="0" kern="1200" dirty="0" err="1">
                <a:solidFill>
                  <a:schemeClr val="tx1"/>
                </a:solidFill>
                <a:effectLst/>
                <a:latin typeface="+mn-lt"/>
                <a:ea typeface="+mn-ea"/>
                <a:cs typeface="+mn-cs"/>
              </a:rPr>
              <a:t>DeliXL</a:t>
            </a:r>
            <a:endParaRPr lang="nl-NL" sz="1200" b="0" i="0" kern="1200" dirty="0">
              <a:solidFill>
                <a:schemeClr val="tx1"/>
              </a:solidFill>
              <a:effectLst/>
              <a:latin typeface="+mn-lt"/>
              <a:ea typeface="+mn-ea"/>
              <a:cs typeface="+mn-cs"/>
            </a:endParaRP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Eén van de grote uitdagingen die marketeers anno 2013 hebben, is de directie of beslissing makers binnen hun bedrijf overtuigen voor nieuwe initiatieven. Marco geeft als tip dat je niet alleen uitlegt wat je gaat doen, maar dat je met name uiteenzet wat het allemaal oplevert. “Het is cruciaal dat je de stakeholders overtuigt. Doe je dat niet, dan loop je tegen drempels op. Leg daarom goed uit wat de voordelen voor het bedrijf zijn”, aldus Marco. De directie van </a:t>
            </a:r>
            <a:r>
              <a:rPr lang="nl-NL" sz="1200" b="0" i="0" kern="1200" dirty="0" err="1">
                <a:solidFill>
                  <a:schemeClr val="tx1"/>
                </a:solidFill>
                <a:effectLst/>
                <a:latin typeface="+mn-lt"/>
                <a:ea typeface="+mn-ea"/>
                <a:cs typeface="+mn-cs"/>
              </a:rPr>
              <a:t>DeliXL</a:t>
            </a:r>
            <a:r>
              <a:rPr lang="nl-NL" sz="1200" b="0" i="0" kern="1200" dirty="0">
                <a:solidFill>
                  <a:schemeClr val="tx1"/>
                </a:solidFill>
                <a:effectLst/>
                <a:latin typeface="+mn-lt"/>
                <a:ea typeface="+mn-ea"/>
                <a:cs typeface="+mn-cs"/>
              </a:rPr>
              <a:t> is altijd enthousiast geweest en de samenwerking met sales is door dit platform verbeterd. Marco: “wij zijn een perfect voorbeeld van ‘</a:t>
            </a:r>
            <a:r>
              <a:rPr lang="nl-NL" sz="1200" b="0" i="0" kern="1200" dirty="0" err="1">
                <a:solidFill>
                  <a:schemeClr val="tx1"/>
                </a:solidFill>
                <a:effectLst/>
                <a:latin typeface="+mn-lt"/>
                <a:ea typeface="+mn-ea"/>
                <a:cs typeface="+mn-cs"/>
              </a:rPr>
              <a:t>earned</a:t>
            </a:r>
            <a:r>
              <a:rPr lang="nl-NL" sz="1200" b="0" i="0" kern="1200" dirty="0">
                <a:solidFill>
                  <a:schemeClr val="tx1"/>
                </a:solidFill>
                <a:effectLst/>
                <a:latin typeface="+mn-lt"/>
                <a:ea typeface="+mn-ea"/>
                <a:cs typeface="+mn-cs"/>
              </a:rPr>
              <a:t>’ media. Hoewel we onze doelstelling nog niet volledig bereikt hebben, zijn we op dit moment zeker goed op weg.”</a:t>
            </a:r>
            <a:endParaRPr lang="nl-NL" sz="120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23</a:t>
            </a:fld>
            <a:endParaRPr lang="nl-NL"/>
          </a:p>
        </p:txBody>
      </p:sp>
    </p:spTree>
    <p:extLst>
      <p:ext uri="{BB962C8B-B14F-4D97-AF65-F5344CB8AC3E}">
        <p14:creationId xmlns:p14="http://schemas.microsoft.com/office/powerpoint/2010/main" val="3033315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"Ik werd vooral vrolijk van de nominatie voor 'Beste Contentplatform', uiteindelijk is dat toch waar mensen op af komen." Mariëlle van de Rijdt is </a:t>
            </a:r>
            <a:r>
              <a:rPr lang="nl-NL" sz="1200" b="0" i="0" kern="1200" dirty="0" err="1">
                <a:solidFill>
                  <a:schemeClr val="tx1"/>
                </a:solidFill>
                <a:effectLst/>
                <a:latin typeface="+mn-lt"/>
                <a:ea typeface="+mn-ea"/>
                <a:cs typeface="+mn-cs"/>
              </a:rPr>
              <a:t>webredacteur</a:t>
            </a:r>
            <a:r>
              <a:rPr lang="nl-NL" sz="1200" b="0" i="0" kern="1200" dirty="0">
                <a:solidFill>
                  <a:schemeClr val="tx1"/>
                </a:solidFill>
                <a:effectLst/>
                <a:latin typeface="+mn-lt"/>
                <a:ea typeface="+mn-ea"/>
                <a:cs typeface="+mn-cs"/>
              </a:rPr>
              <a:t> bij foodservice-groothandel Sligro en ze is trots op de </a:t>
            </a:r>
            <a:r>
              <a:rPr lang="nl-NL" sz="1200" b="0" i="0" kern="1200" dirty="0" err="1">
                <a:solidFill>
                  <a:schemeClr val="tx1"/>
                </a:solidFill>
                <a:effectLst/>
                <a:latin typeface="+mn-lt"/>
                <a:ea typeface="+mn-ea"/>
                <a:cs typeface="+mn-cs"/>
              </a:rPr>
              <a:t>contentprojecten</a:t>
            </a:r>
            <a:r>
              <a:rPr lang="nl-NL" sz="1200" b="0" i="0" kern="1200" dirty="0">
                <a:solidFill>
                  <a:schemeClr val="tx1"/>
                </a:solidFill>
                <a:effectLst/>
                <a:latin typeface="+mn-lt"/>
                <a:ea typeface="+mn-ea"/>
                <a:cs typeface="+mn-cs"/>
              </a:rPr>
              <a:t> die ze voor Sligro doet. Zeker nadat het project 'Foodbrigade' genomineerd werd voor verschillende </a:t>
            </a:r>
            <a:r>
              <a:rPr lang="nl-NL" sz="1200" b="0" i="0" kern="1200" dirty="0" err="1">
                <a:solidFill>
                  <a:schemeClr val="tx1"/>
                </a:solidFill>
                <a:effectLst/>
                <a:latin typeface="+mn-lt"/>
                <a:ea typeface="+mn-ea"/>
                <a:cs typeface="+mn-cs"/>
              </a:rPr>
              <a:t>contentmarketingawards</a:t>
            </a:r>
            <a:r>
              <a:rPr lang="nl-NL" sz="1200" b="0" i="0" kern="1200" dirty="0">
                <a:solidFill>
                  <a:schemeClr val="tx1"/>
                </a:solidFill>
                <a:effectLst/>
                <a:latin typeface="+mn-lt"/>
                <a:ea typeface="+mn-ea"/>
                <a:cs typeface="+mn-cs"/>
              </a:rPr>
              <a:t>, waarvan ze er verschillende wonnen (waaronder die van 'Beste Contentplatform'). Samen met haar leidinggevende Jeroen </a:t>
            </a:r>
            <a:r>
              <a:rPr lang="nl-NL" sz="1200" b="0" i="0" kern="1200" dirty="0" err="1">
                <a:solidFill>
                  <a:schemeClr val="tx1"/>
                </a:solidFill>
                <a:effectLst/>
                <a:latin typeface="+mn-lt"/>
                <a:ea typeface="+mn-ea"/>
                <a:cs typeface="+mn-cs"/>
              </a:rPr>
              <a:t>Mariën</a:t>
            </a:r>
            <a:r>
              <a:rPr lang="nl-NL" sz="1200" b="0" i="0" kern="1200" dirty="0">
                <a:solidFill>
                  <a:schemeClr val="tx1"/>
                </a:solidFill>
                <a:effectLst/>
                <a:latin typeface="+mn-lt"/>
                <a:ea typeface="+mn-ea"/>
                <a:cs typeface="+mn-cs"/>
              </a:rPr>
              <a:t> mocht ik haar interviewen tijdens mijn zoektocht naar cases voor mijn boek over </a:t>
            </a:r>
            <a:r>
              <a:rPr lang="nl-NL" sz="1200" b="0" i="0" kern="1200" dirty="0" err="1">
                <a:solidFill>
                  <a:schemeClr val="tx1"/>
                </a:solidFill>
                <a:effectLst/>
                <a:latin typeface="+mn-lt"/>
                <a:ea typeface="+mn-ea"/>
                <a:cs typeface="+mn-cs"/>
              </a:rPr>
              <a:t>contentmarketing</a:t>
            </a:r>
            <a:r>
              <a:rPr lang="nl-NL" sz="1200" b="0" i="0" kern="1200" dirty="0">
                <a:solidFill>
                  <a:schemeClr val="tx1"/>
                </a:solidFill>
                <a:effectLst/>
                <a:latin typeface="+mn-lt"/>
                <a:ea typeface="+mn-ea"/>
                <a:cs typeface="+mn-cs"/>
              </a:rPr>
              <a:t>, hij schoof aan om de achtergrond toe te lichten: "We hebben met René Repko, destijds interimmanager, het merk Sligro 'gerevitaliseerd': hoe zetten we het in de dag van vandaag? Eén van de onderdelen was online en daar is uiteindelijk de Foodbrigade uit voortgekomen. We hebben intern nog wel de discussie of we 'brigade' op zijn Nederlands of op zijn Engels uit moeten spreken. Maar ach wat maakt het uit." Volgens mij niets inderdaad, het gaat erom of het concept interessant is. En dat is het. Maar eerst wat over marketing bij Sligro.</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Marketing bij Sligro</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"Toen ik hier begon, waren we veel aan het zenden. We hadden vrij snel het Twitter-account overgenomen om te zorgen dat er niet alleen gezonden werd, maar dat er ook echte antwoorden werden gegeven. Daarna gingen we kijken hoe we onze doelgroepen goed aan konden spreken. De foodservice is een redelijk traditionele sector, die gaat niet zo snel als </a:t>
            </a:r>
            <a:r>
              <a:rPr lang="nl-NL" sz="1200" b="0" i="0" kern="1200" dirty="0" err="1">
                <a:solidFill>
                  <a:schemeClr val="tx1"/>
                </a:solidFill>
                <a:effectLst/>
                <a:latin typeface="+mn-lt"/>
                <a:ea typeface="+mn-ea"/>
                <a:cs typeface="+mn-cs"/>
              </a:rPr>
              <a:t>retail</a:t>
            </a:r>
            <a:r>
              <a:rPr lang="nl-NL" sz="1200" b="0" i="0" kern="1200" dirty="0">
                <a:solidFill>
                  <a:schemeClr val="tx1"/>
                </a:solidFill>
                <a:effectLst/>
                <a:latin typeface="+mn-lt"/>
                <a:ea typeface="+mn-ea"/>
                <a:cs typeface="+mn-cs"/>
              </a:rPr>
              <a:t>. Maar er zijn wel ontwikkelingen bij de verschillende partijen in de markt, dus daarom zijn we nu daar volop mee bezig." </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Mariëlle heeft duidelijk haar stempel al gedrukt op de marketing bij Sligro, wat opvallend is gezien haar journalistieke achtergrond. Maar anderzijds ook niet, ik heb eerder al eens betoogd dat journalisten - anders dan ze denken - volgens mij de toekomst in de marketing gaan bepalen. Jeroen vult aan: "Sligro heeft onlangs de Piet Heyn-innovatieprijs gewonnen, waarbij onder andere innovatie een rol speelde en daar zijn we ook op </a:t>
            </a:r>
            <a:r>
              <a:rPr lang="nl-NL" sz="1200" b="0" i="0" kern="1200" dirty="0" err="1">
                <a:solidFill>
                  <a:schemeClr val="tx1"/>
                </a:solidFill>
                <a:effectLst/>
                <a:latin typeface="+mn-lt"/>
                <a:ea typeface="+mn-ea"/>
                <a:cs typeface="+mn-cs"/>
              </a:rPr>
              <a:t>contentgebied</a:t>
            </a:r>
            <a:r>
              <a:rPr lang="nl-NL" sz="1200" b="0" i="0" kern="1200" dirty="0">
                <a:solidFill>
                  <a:schemeClr val="tx1"/>
                </a:solidFill>
                <a:effectLst/>
                <a:latin typeface="+mn-lt"/>
                <a:ea typeface="+mn-ea"/>
                <a:cs typeface="+mn-cs"/>
              </a:rPr>
              <a:t> mee bezig". </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En dat betekende een verandering van de cultuur, méér open: "We hebben hier ook gezegd intern: we willen een partner worden en geen leverancier, maar dat betekent wel dat je eerlijk en open moet zijn. Sligro is echt een bedrijf van 'ga maar doen', ze vertrouwen ons erin. Natuurlijk is niet zo dat iedereen al transparantie omarmt, maar dat houd je altijd. Soms zullen we ook wel de verkeerde beslissingen nemen, maar we maken ze tenminste. En daar leer je van. Je bent continu aan het verbeteren en aan het uitbreiden". En het blijkt te werken.</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De Foodbrigade verbindt</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"Je ziet steeds meer dat mensen begrijpen hoe </a:t>
            </a:r>
            <a:r>
              <a:rPr lang="nl-NL" sz="1200" b="0" i="0" kern="1200" dirty="0" err="1">
                <a:solidFill>
                  <a:schemeClr val="tx1"/>
                </a:solidFill>
                <a:effectLst/>
                <a:latin typeface="+mn-lt"/>
                <a:ea typeface="+mn-ea"/>
                <a:cs typeface="+mn-cs"/>
              </a:rPr>
              <a:t>contentmarketing</a:t>
            </a:r>
            <a:r>
              <a:rPr lang="nl-NL" sz="1200" b="0" i="0" kern="1200" dirty="0">
                <a:solidFill>
                  <a:schemeClr val="tx1"/>
                </a:solidFill>
                <a:effectLst/>
                <a:latin typeface="+mn-lt"/>
                <a:ea typeface="+mn-ea"/>
                <a:cs typeface="+mn-cs"/>
              </a:rPr>
              <a:t> werkt, mensen vinden het ook niet erg als er commercie aan vast geplakt wordt, mits het ondergeschikt is aan de les die je ze leert. En dat is hoe we Foodbrigade hebben opgezet." Hoe zijn jullie op het concept gekomen? "We zaten te worstelen met de vraag wat onze positie is, pas later gingen we kijken naar een platform en wat we wilden vertellen. Zo is het idee achter de Foodbrigade ontstaan: alles wat de horeca beter maakt komt erop, wat </a:t>
            </a:r>
            <a:r>
              <a:rPr lang="nl-NL" sz="1200" b="0" i="0" kern="1200" dirty="0" err="1">
                <a:solidFill>
                  <a:schemeClr val="tx1"/>
                </a:solidFill>
                <a:effectLst/>
                <a:latin typeface="+mn-lt"/>
                <a:ea typeface="+mn-ea"/>
                <a:cs typeface="+mn-cs"/>
              </a:rPr>
              <a:t>horeca-ondernemers</a:t>
            </a:r>
            <a:r>
              <a:rPr lang="nl-NL" sz="1200" b="0" i="0" kern="1200" dirty="0">
                <a:solidFill>
                  <a:schemeClr val="tx1"/>
                </a:solidFill>
                <a:effectLst/>
                <a:latin typeface="+mn-lt"/>
                <a:ea typeface="+mn-ea"/>
                <a:cs typeface="+mn-cs"/>
              </a:rPr>
              <a:t> van elkaar kunnen leren bijvoorbeeld." </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En qua timing? "De website Foodbrigade is er nu een jaar, het ging allemaal vrij snel: het concept werd bedacht in maart en in september begonnen we met content schrijven. In oktober hadden we een soort pre-</a:t>
            </a:r>
            <a:r>
              <a:rPr lang="nl-NL" sz="1200" b="0" i="0" kern="1200" dirty="0" err="1">
                <a:solidFill>
                  <a:schemeClr val="tx1"/>
                </a:solidFill>
                <a:effectLst/>
                <a:latin typeface="+mn-lt"/>
                <a:ea typeface="+mn-ea"/>
                <a:cs typeface="+mn-cs"/>
              </a:rPr>
              <a:t>launch</a:t>
            </a:r>
            <a:r>
              <a:rPr lang="nl-NL" sz="1200" b="0" i="0" kern="1200" dirty="0">
                <a:solidFill>
                  <a:schemeClr val="tx1"/>
                </a:solidFill>
                <a:effectLst/>
                <a:latin typeface="+mn-lt"/>
                <a:ea typeface="+mn-ea"/>
                <a:cs typeface="+mn-cs"/>
              </a:rPr>
              <a:t>: hij stond wel online maar er werd nog geen ruchtbaarheid aan gegeven. We zijn nog steeds aan het bijschaven, maar de markt verandert ook continu." En dat betekent dat je moet zoeken naar je unieke insteek, wat lukte blijkbaar.</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"We hebben bewust voor deze opzet gekozen, we vroegen ons af wat we nog toe konden voegen aan al die foodblogs. We wilden bewust het ondernemerschap van onze klanten onder de aandacht brengen. En dan ook niet van die verhalen van Sligro van 'zo moet het', vooral het bieden van een podium was belangrijk. Het hoeven niet eens klanten te zijn, het gaat om het verhaal." </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En voor wie is Foodbrigade bedoeld? "Het probleem wat wij hadden was 'welke groep haal je eruit', want elke doelgroep heeft andere soorten verhalen. We moesten er sowieso een doelgroep uitpikken. Voor Foodbrigade hebben we gekozen voor 'horeca midden' tot 'exclusief' en daarbinnen is iedereen die er actief is interessant. We werken met blogs van externen, mensen uit het vak. Daarnaast bloggen we vanuit onze '</a:t>
            </a:r>
            <a:r>
              <a:rPr lang="nl-NL" sz="1200" b="0" i="0" kern="1200" dirty="0" err="1">
                <a:solidFill>
                  <a:schemeClr val="tx1"/>
                </a:solidFill>
                <a:effectLst/>
                <a:latin typeface="+mn-lt"/>
                <a:ea typeface="+mn-ea"/>
                <a:cs typeface="+mn-cs"/>
              </a:rPr>
              <a:t>fresh</a:t>
            </a:r>
            <a:r>
              <a:rPr lang="nl-NL" sz="1200" b="0" i="0" kern="1200" dirty="0">
                <a:solidFill>
                  <a:schemeClr val="tx1"/>
                </a:solidFill>
                <a:effectLst/>
                <a:latin typeface="+mn-lt"/>
                <a:ea typeface="+mn-ea"/>
                <a:cs typeface="+mn-cs"/>
              </a:rPr>
              <a:t> partners', slagerijen en dergelijke die op productniveau zitten, vooral blogs met veel praktische tips waarmee de ondernemer geholpen kan worden." </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En is Foodbrigade alleen online? "Nee, we haken ook in op events. Bij de opening van een nieuwe Sligro-vestiging interviewen we </a:t>
            </a:r>
            <a:r>
              <a:rPr lang="nl-NL" sz="1200" b="0" i="0" kern="1200" dirty="0" err="1">
                <a:solidFill>
                  <a:schemeClr val="tx1"/>
                </a:solidFill>
                <a:effectLst/>
                <a:latin typeface="+mn-lt"/>
                <a:ea typeface="+mn-ea"/>
                <a:cs typeface="+mn-cs"/>
              </a:rPr>
              <a:t>topkoks</a:t>
            </a:r>
            <a:r>
              <a:rPr lang="nl-NL" sz="1200" b="0" i="0" kern="1200" dirty="0">
                <a:solidFill>
                  <a:schemeClr val="tx1"/>
                </a:solidFill>
                <a:effectLst/>
                <a:latin typeface="+mn-lt"/>
                <a:ea typeface="+mn-ea"/>
                <a:cs typeface="+mn-cs"/>
              </a:rPr>
              <a:t> uitgebreid en halen er bruikbare content uit. In de toekomst zouden we graag zelf inbreng hebben, door koks of ondernemers namens Foodbrigade te laten spreken op evenementen. Dat is ook de reden dat we hebben gekozen voor 'Foodbrigade </a:t>
            </a:r>
            <a:r>
              <a:rPr lang="nl-NL" sz="1200" b="0" i="0" kern="1200" dirty="0" err="1">
                <a:solidFill>
                  <a:schemeClr val="tx1"/>
                </a:solidFill>
                <a:effectLst/>
                <a:latin typeface="+mn-lt"/>
                <a:ea typeface="+mn-ea"/>
                <a:cs typeface="+mn-cs"/>
              </a:rPr>
              <a:t>powered</a:t>
            </a:r>
            <a:r>
              <a:rPr lang="nl-NL" sz="1200" b="0" i="0" kern="1200" dirty="0">
                <a:solidFill>
                  <a:schemeClr val="tx1"/>
                </a:solidFill>
                <a:effectLst/>
                <a:latin typeface="+mn-lt"/>
                <a:ea typeface="+mn-ea"/>
                <a:cs typeface="+mn-cs"/>
              </a:rPr>
              <a:t> </a:t>
            </a:r>
            <a:r>
              <a:rPr lang="nl-NL" sz="1200" b="0" i="0" kern="1200" dirty="0" err="1">
                <a:solidFill>
                  <a:schemeClr val="tx1"/>
                </a:solidFill>
                <a:effectLst/>
                <a:latin typeface="+mn-lt"/>
                <a:ea typeface="+mn-ea"/>
                <a:cs typeface="+mn-cs"/>
              </a:rPr>
              <a:t>by</a:t>
            </a:r>
            <a:r>
              <a:rPr lang="nl-NL" sz="1200" b="0" i="0" kern="1200" dirty="0">
                <a:solidFill>
                  <a:schemeClr val="tx1"/>
                </a:solidFill>
                <a:effectLst/>
                <a:latin typeface="+mn-lt"/>
                <a:ea typeface="+mn-ea"/>
                <a:cs typeface="+mn-cs"/>
              </a:rPr>
              <a:t> Sligro'. Het voordeel is daardoor dat we zo niet alleen de Sligro-klanten spreken maar een breder publiek." En dat doen ze natuurlijk niet alleen, maar wel om een opvallende reden.</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Gegarandeerd onafhankelijke content</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Sligro werkt voor haar content erg nauw samen met LVB Networks, vooral Mariëlle: "Zij werken soms hier en ik werk soms daar, het zijn echte partners. En waar we bewust voor gekozen hebben: de eindregie ligt bij hen! Stel dat we een discussie hebben over een artikel waarvan wij vinden dat het erop moet, dan bepalen zij uiteindelijk wat er gebeurt. Ze bewaken het Foodbrigade-concept, misschien nog wel beter dan wij. Zeker in je eerste jaren moet je mensen aan je binden, vertrouwen bouwen. En dat kan alleen met een onafhankelijk platform. Als je het opgebouwde vertrouwen beschaamt, verlies je je </a:t>
            </a:r>
            <a:r>
              <a:rPr lang="nl-NL" sz="1200" b="0" i="0" kern="1200" dirty="0" err="1">
                <a:solidFill>
                  <a:schemeClr val="tx1"/>
                </a:solidFill>
                <a:effectLst/>
                <a:latin typeface="+mn-lt"/>
                <a:ea typeface="+mn-ea"/>
                <a:cs typeface="+mn-cs"/>
              </a:rPr>
              <a:t>fanbase</a:t>
            </a:r>
            <a:r>
              <a:rPr lang="nl-NL" sz="1200" b="0" i="0" kern="1200" dirty="0">
                <a:solidFill>
                  <a:schemeClr val="tx1"/>
                </a:solidFill>
                <a:effectLst/>
                <a:latin typeface="+mn-lt"/>
                <a:ea typeface="+mn-ea"/>
                <a:cs typeface="+mn-cs"/>
              </a:rPr>
              <a:t>." </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Maar komt alle content dan van buiten, om die reden? "Nee hoor, we hebben zelf heel veel interessants te vertellen. Zo hebben we bij Sligro 'culinair adviseurs' in dienst, met hen hebben we bijvoorbeeld een nieuw soort chocomel bedacht waarmee klanten onderscheidend kunnen worden. De chocolademelk-recepten kregen aandacht in de folder en dezelfde content hebben we op foodbrigade.nl en Facebook in een ander jasje gestoken en wat verder uitgediept. Een mooi voorbeeld 360 graden communicatie." </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"Maar alles gaat niet altijd zoals we hadden verwacht hoor Edwin", zo vertelt Jeroen als we naar buiten lopen, "we dachten dat de interactie met de lezer op het platform zou zijn, maar de discussie vindt vooral op Facebook plaats. Het is veel laagdrempeliger dan ons platform en mensen </a:t>
            </a:r>
            <a:r>
              <a:rPr lang="nl-NL" sz="1200" b="0" i="0" kern="1200" dirty="0" err="1">
                <a:solidFill>
                  <a:schemeClr val="tx1"/>
                </a:solidFill>
                <a:effectLst/>
                <a:latin typeface="+mn-lt"/>
                <a:ea typeface="+mn-ea"/>
                <a:cs typeface="+mn-cs"/>
              </a:rPr>
              <a:t>taggen</a:t>
            </a:r>
            <a:r>
              <a:rPr lang="nl-NL" sz="1200" b="0" i="0" kern="1200" dirty="0">
                <a:solidFill>
                  <a:schemeClr val="tx1"/>
                </a:solidFill>
                <a:effectLst/>
                <a:latin typeface="+mn-lt"/>
                <a:ea typeface="+mn-ea"/>
                <a:cs typeface="+mn-cs"/>
              </a:rPr>
              <a:t> elkaar en zo. Facebook leent zichzelf hier beter voor". </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Dus adverteren jullie ook op Facebook? "Niet echt. We hebben maar één keer een actie op Facebook gehouden maar dat leverde niet zoveel op hadden we de indruk. </a:t>
            </a:r>
            <a:r>
              <a:rPr lang="nl-NL" sz="1200" b="0" i="0" kern="1200" dirty="0" err="1">
                <a:solidFill>
                  <a:schemeClr val="tx1"/>
                </a:solidFill>
                <a:effectLst/>
                <a:latin typeface="+mn-lt"/>
                <a:ea typeface="+mn-ea"/>
                <a:cs typeface="+mn-cs"/>
              </a:rPr>
              <a:t>Social</a:t>
            </a:r>
            <a:r>
              <a:rPr lang="nl-NL" sz="1200" b="0" i="0" kern="1200" dirty="0">
                <a:solidFill>
                  <a:schemeClr val="tx1"/>
                </a:solidFill>
                <a:effectLst/>
                <a:latin typeface="+mn-lt"/>
                <a:ea typeface="+mn-ea"/>
                <a:cs typeface="+mn-cs"/>
              </a:rPr>
              <a:t> media zijn </a:t>
            </a:r>
            <a:r>
              <a:rPr lang="nl-NL" sz="1200" b="0" i="0" kern="1200" dirty="0" err="1">
                <a:solidFill>
                  <a:schemeClr val="tx1"/>
                </a:solidFill>
                <a:effectLst/>
                <a:latin typeface="+mn-lt"/>
                <a:ea typeface="+mn-ea"/>
                <a:cs typeface="+mn-cs"/>
              </a:rPr>
              <a:t>social</a:t>
            </a:r>
            <a:r>
              <a:rPr lang="nl-NL" sz="1200" b="0" i="0" kern="1200" dirty="0">
                <a:solidFill>
                  <a:schemeClr val="tx1"/>
                </a:solidFill>
                <a:effectLst/>
                <a:latin typeface="+mn-lt"/>
                <a:ea typeface="+mn-ea"/>
                <a:cs typeface="+mn-cs"/>
              </a:rPr>
              <a:t> hè." Mooi om te zien, een merk dat niet narcistisch aan het adverteren is maar een platform biedt voor de mensen in haar markt. Een platform dat de bedrijven in haar markten versterkt. En zo indirect ook zichzelf, want uiteindelijk gaat voor niets alleen de zon op natuurlijk.</a:t>
            </a: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24</a:t>
            </a:fld>
            <a:endParaRPr lang="nl-NL"/>
          </a:p>
        </p:txBody>
      </p:sp>
    </p:spTree>
    <p:extLst>
      <p:ext uri="{BB962C8B-B14F-4D97-AF65-F5344CB8AC3E}">
        <p14:creationId xmlns:p14="http://schemas.microsoft.com/office/powerpoint/2010/main" val="1748296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sz="1200" b="0" i="1" kern="1200" dirty="0">
                <a:solidFill>
                  <a:schemeClr val="tx1"/>
                </a:solidFill>
                <a:effectLst/>
                <a:latin typeface="+mn-lt"/>
                <a:ea typeface="+mn-ea"/>
                <a:cs typeface="+mn-cs"/>
              </a:rPr>
              <a:t>"Mijn baas had laatst een afspraak voor me geregeld met een SEO-expert, ik wist van niks. Maar toen die expert door kreeg dat we op alle relevante </a:t>
            </a:r>
            <a:r>
              <a:rPr lang="nl-NL" sz="1200" b="0" i="1" kern="1200" dirty="0" err="1">
                <a:solidFill>
                  <a:schemeClr val="tx1"/>
                </a:solidFill>
                <a:effectLst/>
                <a:latin typeface="+mn-lt"/>
                <a:ea typeface="+mn-ea"/>
                <a:cs typeface="+mn-cs"/>
              </a:rPr>
              <a:t>keywords</a:t>
            </a:r>
            <a:r>
              <a:rPr lang="nl-NL" sz="1200" b="0" i="1" kern="1200" dirty="0">
                <a:solidFill>
                  <a:schemeClr val="tx1"/>
                </a:solidFill>
                <a:effectLst/>
                <a:latin typeface="+mn-lt"/>
                <a:ea typeface="+mn-ea"/>
                <a:cs typeface="+mn-cs"/>
              </a:rPr>
              <a:t> bij Google al bovenaan staan, vertrok hij met zijn staart tussen de benen haha." Kayleigh </a:t>
            </a:r>
            <a:r>
              <a:rPr lang="nl-NL" sz="1200" b="0" i="1" kern="1200" dirty="0" err="1">
                <a:solidFill>
                  <a:schemeClr val="tx1"/>
                </a:solidFill>
                <a:effectLst/>
                <a:latin typeface="+mn-lt"/>
                <a:ea typeface="+mn-ea"/>
                <a:cs typeface="+mn-cs"/>
              </a:rPr>
              <a:t>Vlassak</a:t>
            </a:r>
            <a:r>
              <a:rPr lang="nl-NL" sz="1200" b="0" i="1" kern="1200" dirty="0">
                <a:solidFill>
                  <a:schemeClr val="tx1"/>
                </a:solidFill>
                <a:effectLst/>
                <a:latin typeface="+mn-lt"/>
                <a:ea typeface="+mn-ea"/>
                <a:cs typeface="+mn-cs"/>
              </a:rPr>
              <a:t> is verantwoordelijk voor Marketing en Communicatie bij groothandel </a:t>
            </a:r>
            <a:r>
              <a:rPr lang="nl-NL" sz="1200" b="0" i="1" kern="1200" dirty="0" err="1">
                <a:solidFill>
                  <a:schemeClr val="tx1"/>
                </a:solidFill>
                <a:effectLst/>
                <a:latin typeface="+mn-lt"/>
                <a:ea typeface="+mn-ea"/>
                <a:cs typeface="+mn-cs"/>
              </a:rPr>
              <a:t>Slenders</a:t>
            </a:r>
            <a:r>
              <a:rPr lang="nl-NL" sz="1200" b="0" i="1" kern="1200" dirty="0">
                <a:solidFill>
                  <a:schemeClr val="tx1"/>
                </a:solidFill>
                <a:effectLst/>
                <a:latin typeface="+mn-lt"/>
                <a:ea typeface="+mn-ea"/>
                <a:cs typeface="+mn-cs"/>
              </a:rPr>
              <a:t> Beauty, en al erg bedreven in Content Marketing. En dat maakt ook mij een beetje trots, want ik mocht haar de basisbeginselen leren: "Ik heb bij mijn opleiding nooit iets over Content Marketing gehad. En dus begon ik bij Google maar te zoeken op workshops, en kwam ik bij jou terecht." En ruim een jaar later heeft Kayleigh al heel wat content geproduceerd.</a:t>
            </a:r>
          </a:p>
          <a:p>
            <a:endParaRPr lang="nl-NL" sz="1200" b="0" i="1" kern="1200" dirty="0">
              <a:solidFill>
                <a:schemeClr val="tx1"/>
              </a:solidFill>
              <a:effectLst/>
              <a:latin typeface="+mn-lt"/>
              <a:ea typeface="+mn-ea"/>
              <a:cs typeface="+mn-cs"/>
            </a:endParaRPr>
          </a:p>
          <a:p>
            <a:r>
              <a:rPr lang="nl-NL" sz="1200" b="0" i="1" kern="1200" dirty="0">
                <a:solidFill>
                  <a:schemeClr val="tx1"/>
                </a:solidFill>
                <a:effectLst/>
                <a:latin typeface="+mn-lt"/>
                <a:ea typeface="+mn-ea"/>
                <a:cs typeface="+mn-cs"/>
              </a:rPr>
              <a:t>Hoog scoren met hoge marges</a:t>
            </a:r>
          </a:p>
          <a:p>
            <a:endParaRPr lang="nl-NL" sz="1200" b="0" i="1" kern="1200" dirty="0">
              <a:solidFill>
                <a:schemeClr val="tx1"/>
              </a:solidFill>
              <a:effectLst/>
              <a:latin typeface="+mn-lt"/>
              <a:ea typeface="+mn-ea"/>
              <a:cs typeface="+mn-cs"/>
            </a:endParaRPr>
          </a:p>
          <a:p>
            <a:r>
              <a:rPr lang="nl-NL" sz="1200" b="0" i="1" kern="1200" dirty="0">
                <a:solidFill>
                  <a:schemeClr val="tx1"/>
                </a:solidFill>
                <a:effectLst/>
                <a:latin typeface="+mn-lt"/>
                <a:ea typeface="+mn-ea"/>
                <a:cs typeface="+mn-cs"/>
              </a:rPr>
              <a:t>"Toen ik hier kwam werken werd er nog door een SEO-bureau voor </a:t>
            </a:r>
            <a:r>
              <a:rPr lang="nl-NL" sz="1200" b="0" i="1" kern="1200" dirty="0" err="1">
                <a:solidFill>
                  <a:schemeClr val="tx1"/>
                </a:solidFill>
                <a:effectLst/>
                <a:latin typeface="+mn-lt"/>
                <a:ea typeface="+mn-ea"/>
                <a:cs typeface="+mn-cs"/>
              </a:rPr>
              <a:t>Slenders</a:t>
            </a:r>
            <a:r>
              <a:rPr lang="nl-NL" sz="1200" b="0" i="1" kern="1200" dirty="0">
                <a:solidFill>
                  <a:schemeClr val="tx1"/>
                </a:solidFill>
                <a:effectLst/>
                <a:latin typeface="+mn-lt"/>
                <a:ea typeface="+mn-ea"/>
                <a:cs typeface="+mn-cs"/>
              </a:rPr>
              <a:t> geblogd. Maar dat was niet echt kwaliteit, dat had ik zo door. Ze waren ingehuurd om de teksten in de webshop Google-vriendelijk te maken, maar ze gingen uiteindelijk ook blogs schrijven. En daar was ik niet zo over te spreken, dus stelde ik voor om het zelf te doen." Kon je dat er wel bij doen? "Nou ik had een contract van 16 uur en dat werd uitgebreid naar 40, dus er kwam tijd bij." En dat had resultaat.</a:t>
            </a:r>
          </a:p>
          <a:p>
            <a:endParaRPr lang="nl-NL" sz="1200" b="0" i="1" kern="1200" dirty="0">
              <a:solidFill>
                <a:schemeClr val="tx1"/>
              </a:solidFill>
              <a:effectLst/>
              <a:latin typeface="+mn-lt"/>
              <a:ea typeface="+mn-ea"/>
              <a:cs typeface="+mn-cs"/>
            </a:endParaRPr>
          </a:p>
          <a:p>
            <a:r>
              <a:rPr lang="nl-NL" sz="1200" b="0" i="1" kern="1200" dirty="0">
                <a:solidFill>
                  <a:schemeClr val="tx1"/>
                </a:solidFill>
                <a:effectLst/>
                <a:latin typeface="+mn-lt"/>
                <a:ea typeface="+mn-ea"/>
                <a:cs typeface="+mn-cs"/>
              </a:rPr>
              <a:t>"Als je nu bij Google zoekt op 'pedicurestoel' staan we bovenaan, zelfs boven Marktplaats. We scoren vooral hoog op producten met een hoge marge." Focus je daar bewust op? "Nee, we schrijven de blogs vooral vanuit de behoeften van onze klanten. Wat zij interessant vinden. En ik zorg bewust voor afwisseling, dat het niet telkens over dezelfde onderwerpen gaat. Maar dat doe ik ook voor mezelf hoor, dan blijft het leuk." Want het is nogal wat werk voor Kayleigh blijkbaar.</a:t>
            </a:r>
          </a:p>
          <a:p>
            <a:endParaRPr lang="nl-NL" sz="1200" b="0" i="1" kern="1200" dirty="0">
              <a:solidFill>
                <a:schemeClr val="tx1"/>
              </a:solidFill>
              <a:effectLst/>
              <a:latin typeface="+mn-lt"/>
              <a:ea typeface="+mn-ea"/>
              <a:cs typeface="+mn-cs"/>
            </a:endParaRPr>
          </a:p>
          <a:p>
            <a:r>
              <a:rPr lang="nl-NL" sz="1200" b="0" i="1" kern="1200" dirty="0">
                <a:solidFill>
                  <a:schemeClr val="tx1"/>
                </a:solidFill>
                <a:effectLst/>
                <a:latin typeface="+mn-lt"/>
                <a:ea typeface="+mn-ea"/>
                <a:cs typeface="+mn-cs"/>
              </a:rPr>
              <a:t>Veel content om te produceren</a:t>
            </a:r>
          </a:p>
          <a:p>
            <a:endParaRPr lang="nl-NL" sz="1200" b="0" i="1" kern="1200" dirty="0">
              <a:solidFill>
                <a:schemeClr val="tx1"/>
              </a:solidFill>
              <a:effectLst/>
              <a:latin typeface="+mn-lt"/>
              <a:ea typeface="+mn-ea"/>
              <a:cs typeface="+mn-cs"/>
            </a:endParaRPr>
          </a:p>
          <a:p>
            <a:r>
              <a:rPr lang="nl-NL" sz="1200" b="0" i="1" kern="1200" dirty="0">
                <a:solidFill>
                  <a:schemeClr val="tx1"/>
                </a:solidFill>
                <a:effectLst/>
                <a:latin typeface="+mn-lt"/>
                <a:ea typeface="+mn-ea"/>
                <a:cs typeface="+mn-cs"/>
              </a:rPr>
              <a:t>"Ik schrijf per week zo'n 2 a 3 blogs. We hebben drie websites, en met een blogkalender bepaal ik de frequentie waarmee ik blogs ervoor schrijf. Voor twee sites schrijf ik twee blogs per maand, en voor de derde één. En dat vraagt veel desk research." Want? "Voor de site van VYON moet ik me verdiepen in huidaandoeningen en ingrediënten in huidverzorgingsproducten, zoals 'zwart haverzaad'. En voor de sportspray van </a:t>
            </a:r>
            <a:r>
              <a:rPr lang="nl-NL" sz="1200" b="0" i="1" kern="1200" dirty="0" err="1">
                <a:solidFill>
                  <a:schemeClr val="tx1"/>
                </a:solidFill>
                <a:effectLst/>
                <a:latin typeface="+mn-lt"/>
                <a:ea typeface="+mn-ea"/>
                <a:cs typeface="+mn-cs"/>
              </a:rPr>
              <a:t>Vitalflex</a:t>
            </a:r>
            <a:r>
              <a:rPr lang="nl-NL" sz="1200" b="0" i="1" kern="1200" dirty="0">
                <a:solidFill>
                  <a:schemeClr val="tx1"/>
                </a:solidFill>
                <a:effectLst/>
                <a:latin typeface="+mn-lt"/>
                <a:ea typeface="+mn-ea"/>
                <a:cs typeface="+mn-cs"/>
              </a:rPr>
              <a:t> schrijf ik over sportevenementen, zoals onlangs de WK Korfbal. Ik schrijf dan over de blessures die je kunt krijgen, en hoe de spray van </a:t>
            </a:r>
            <a:r>
              <a:rPr lang="nl-NL" sz="1200" b="0" i="1" kern="1200" dirty="0" err="1">
                <a:solidFill>
                  <a:schemeClr val="tx1"/>
                </a:solidFill>
                <a:effectLst/>
                <a:latin typeface="+mn-lt"/>
                <a:ea typeface="+mn-ea"/>
                <a:cs typeface="+mn-cs"/>
              </a:rPr>
              <a:t>Vitalflex</a:t>
            </a:r>
            <a:r>
              <a:rPr lang="nl-NL" sz="1200" b="0" i="1" kern="1200" dirty="0">
                <a:solidFill>
                  <a:schemeClr val="tx1"/>
                </a:solidFill>
                <a:effectLst/>
                <a:latin typeface="+mn-lt"/>
                <a:ea typeface="+mn-ea"/>
                <a:cs typeface="+mn-cs"/>
              </a:rPr>
              <a:t> kan helpen." En natuurlijk schrijft ze voor de website van haar werkgever, </a:t>
            </a:r>
            <a:r>
              <a:rPr lang="nl-NL" sz="1200" b="0" i="1" kern="1200" dirty="0" err="1">
                <a:solidFill>
                  <a:schemeClr val="tx1"/>
                </a:solidFill>
                <a:effectLst/>
                <a:latin typeface="+mn-lt"/>
                <a:ea typeface="+mn-ea"/>
                <a:cs typeface="+mn-cs"/>
              </a:rPr>
              <a:t>Slenders</a:t>
            </a:r>
            <a:r>
              <a:rPr lang="nl-NL" sz="1200" b="0" i="1" kern="1200" dirty="0">
                <a:solidFill>
                  <a:schemeClr val="tx1"/>
                </a:solidFill>
                <a:effectLst/>
                <a:latin typeface="+mn-lt"/>
                <a:ea typeface="+mn-ea"/>
                <a:cs typeface="+mn-cs"/>
              </a:rPr>
              <a:t> Beauty.</a:t>
            </a:r>
          </a:p>
          <a:p>
            <a:endParaRPr lang="nl-NL" sz="1200" b="0" i="1" kern="1200" dirty="0">
              <a:solidFill>
                <a:schemeClr val="tx1"/>
              </a:solidFill>
              <a:effectLst/>
              <a:latin typeface="+mn-lt"/>
              <a:ea typeface="+mn-ea"/>
              <a:cs typeface="+mn-cs"/>
            </a:endParaRPr>
          </a:p>
          <a:p>
            <a:r>
              <a:rPr lang="nl-NL" sz="1200" b="0" i="1" kern="1200" dirty="0">
                <a:solidFill>
                  <a:schemeClr val="tx1"/>
                </a:solidFill>
                <a:effectLst/>
                <a:latin typeface="+mn-lt"/>
                <a:ea typeface="+mn-ea"/>
                <a:cs typeface="+mn-cs"/>
              </a:rPr>
              <a:t>"Voor </a:t>
            </a:r>
            <a:r>
              <a:rPr lang="nl-NL" sz="1200" b="0" i="1" kern="1200" dirty="0" err="1">
                <a:solidFill>
                  <a:schemeClr val="tx1"/>
                </a:solidFill>
                <a:effectLst/>
                <a:latin typeface="+mn-lt"/>
                <a:ea typeface="+mn-ea"/>
                <a:cs typeface="+mn-cs"/>
              </a:rPr>
              <a:t>Slenders</a:t>
            </a:r>
            <a:r>
              <a:rPr lang="nl-NL" sz="1200" b="0" i="1" kern="1200" dirty="0">
                <a:solidFill>
                  <a:schemeClr val="tx1"/>
                </a:solidFill>
                <a:effectLst/>
                <a:latin typeface="+mn-lt"/>
                <a:ea typeface="+mn-ea"/>
                <a:cs typeface="+mn-cs"/>
              </a:rPr>
              <a:t> doe ik van alles: ik licht producten uit in de webshop maar ik schrijf ook artikelen voor pedicures over hygiëne, ambulant werken en zo. Alles wat hen bezig houdt. Maar ik schrijf ook gastblogs op websites als pedicure.nl, Beautyspot en Femna40. En ook al ben ik daar de laatste tijd niet echt actief geweest, er komen nog steeds klanten via die blogs naar onze webshop." En doen jullie concurrenten iets op het gebied van Content Marketing? "Vrijwel niet. We halen nu zelfs als Brabants bedrijf de meeste omzet uit Noord-Holland, en daar zitten toch heel wat concurrenten van ons. Heel bijzonder." De content-aanpak van </a:t>
            </a:r>
            <a:r>
              <a:rPr lang="nl-NL" sz="1200" b="0" i="1" kern="1200" dirty="0" err="1">
                <a:solidFill>
                  <a:schemeClr val="tx1"/>
                </a:solidFill>
                <a:effectLst/>
                <a:latin typeface="+mn-lt"/>
                <a:ea typeface="+mn-ea"/>
                <a:cs typeface="+mn-cs"/>
              </a:rPr>
              <a:t>Slenders</a:t>
            </a:r>
            <a:r>
              <a:rPr lang="nl-NL" sz="1200" b="0" i="1" kern="1200" dirty="0">
                <a:solidFill>
                  <a:schemeClr val="tx1"/>
                </a:solidFill>
                <a:effectLst/>
                <a:latin typeface="+mn-lt"/>
                <a:ea typeface="+mn-ea"/>
                <a:cs typeface="+mn-cs"/>
              </a:rPr>
              <a:t> lijkt dus te werken, alhoewel Kayleigh nog te weinig aan analyse doet: "Ik ken alleen de basis van Google Analytics, alhoewel ik elke dag bijleer." Het succes is duidelijk genoeg blijkbaar. </a:t>
            </a:r>
          </a:p>
          <a:p>
            <a:endParaRPr lang="nl-NL" sz="1200" b="0" i="1" kern="1200" dirty="0">
              <a:solidFill>
                <a:schemeClr val="tx1"/>
              </a:solidFill>
              <a:effectLst/>
              <a:latin typeface="+mn-lt"/>
              <a:ea typeface="+mn-ea"/>
              <a:cs typeface="+mn-cs"/>
            </a:endParaRPr>
          </a:p>
          <a:p>
            <a:r>
              <a:rPr lang="nl-NL" sz="1200" b="0" i="1" kern="1200" dirty="0">
                <a:solidFill>
                  <a:schemeClr val="tx1"/>
                </a:solidFill>
                <a:effectLst/>
                <a:latin typeface="+mn-lt"/>
                <a:ea typeface="+mn-ea"/>
                <a:cs typeface="+mn-cs"/>
              </a:rPr>
              <a:t>"Mijn baas zei laatst dat de webshop over een half jaar groter is dan de winkel. In de afgelopen vakantieperiode was het voor het eerst zelfs opvallend druk. En er is online zelfs interesse vanuit het buitenland, bijvoorbeeld bedrijven uit Suriname die interesse in onze stoelen hebben. Terwijl die daar ook staan! Er is wat dat betreft nog een wereld te winnen, ook voor een klein bedrijfje uit Brabant. Ik ben nog wel even bezig."</a:t>
            </a:r>
          </a:p>
          <a:p>
            <a:endParaRPr lang="nl-NL" sz="1200" b="0" i="1" kern="1200" dirty="0">
              <a:solidFill>
                <a:schemeClr val="tx1"/>
              </a:solidFill>
              <a:effectLst/>
              <a:latin typeface="+mn-lt"/>
              <a:ea typeface="+mn-ea"/>
              <a:cs typeface="+mn-cs"/>
            </a:endParaRPr>
          </a:p>
          <a:p>
            <a:r>
              <a:rPr lang="nl-NL" sz="1200" b="0" i="1" kern="1200" dirty="0" err="1">
                <a:solidFill>
                  <a:schemeClr val="tx1"/>
                </a:solidFill>
                <a:effectLst/>
                <a:latin typeface="+mn-lt"/>
                <a:ea typeface="+mn-ea"/>
                <a:cs typeface="+mn-cs"/>
              </a:rPr>
              <a:t>slenders</a:t>
            </a:r>
            <a:endParaRPr lang="nl-NL" sz="12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25</a:t>
            </a:fld>
            <a:endParaRPr lang="nl-NL"/>
          </a:p>
        </p:txBody>
      </p:sp>
    </p:spTree>
    <p:extLst>
      <p:ext uri="{BB962C8B-B14F-4D97-AF65-F5344CB8AC3E}">
        <p14:creationId xmlns:p14="http://schemas.microsoft.com/office/powerpoint/2010/main" val="4259635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"Twee dagen nadat de 'lead' op onze smartlist is verschenen, sturen we een mail waarin deze wordt uitgenodigd om onder het genot van een kop koffie met ondergetekende van gedachten te wisselen over allerlei interessante zaken en de diverse uitdagingen in het vakgebied van functioneel beheer en informatiemanagement." Martijn Buurman is trots op de manier waarop zijn bedrijf www.functioneel-beheerder.com haar </a:t>
            </a:r>
            <a:r>
              <a:rPr lang="nl-NL" sz="1200" b="0" i="0" kern="1200" dirty="0" err="1">
                <a:solidFill>
                  <a:schemeClr val="tx1"/>
                </a:solidFill>
                <a:effectLst/>
                <a:latin typeface="+mn-lt"/>
                <a:ea typeface="+mn-ea"/>
                <a:cs typeface="+mn-cs"/>
              </a:rPr>
              <a:t>inbound</a:t>
            </a:r>
            <a:r>
              <a:rPr lang="nl-NL" sz="1200" b="0" i="0" kern="1200" dirty="0">
                <a:solidFill>
                  <a:schemeClr val="tx1"/>
                </a:solidFill>
                <a:effectLst/>
                <a:latin typeface="+mn-lt"/>
                <a:ea typeface="+mn-ea"/>
                <a:cs typeface="+mn-cs"/>
              </a:rPr>
              <a:t> marketing (met </a:t>
            </a:r>
            <a:r>
              <a:rPr lang="nl-NL" sz="1200" b="0" i="0" kern="1200" dirty="0" err="1">
                <a:solidFill>
                  <a:schemeClr val="tx1"/>
                </a:solidFill>
                <a:effectLst/>
                <a:latin typeface="+mn-lt"/>
                <a:ea typeface="+mn-ea"/>
                <a:cs typeface="+mn-cs"/>
              </a:rPr>
              <a:t>Hubspot</a:t>
            </a:r>
            <a:r>
              <a:rPr lang="nl-NL" sz="1200" b="0" i="0" kern="1200" dirty="0">
                <a:solidFill>
                  <a:schemeClr val="tx1"/>
                </a:solidFill>
                <a:effectLst/>
                <a:latin typeface="+mn-lt"/>
                <a:ea typeface="+mn-ea"/>
                <a:cs typeface="+mn-cs"/>
              </a:rPr>
              <a:t>) heeft ingericht. De website van zijn recruitment/</a:t>
            </a:r>
            <a:r>
              <a:rPr lang="nl-NL" sz="1200" b="0" i="0" kern="1200" dirty="0" err="1">
                <a:solidFill>
                  <a:schemeClr val="tx1"/>
                </a:solidFill>
                <a:effectLst/>
                <a:latin typeface="+mn-lt"/>
                <a:ea typeface="+mn-ea"/>
                <a:cs typeface="+mn-cs"/>
              </a:rPr>
              <a:t>detacherings</a:t>
            </a:r>
            <a:r>
              <a:rPr lang="nl-NL" sz="1200" b="0" i="0" kern="1200" dirty="0">
                <a:solidFill>
                  <a:schemeClr val="tx1"/>
                </a:solidFill>
                <a:effectLst/>
                <a:latin typeface="+mn-lt"/>
                <a:ea typeface="+mn-ea"/>
                <a:cs typeface="+mn-cs"/>
              </a:rPr>
              <a:t>/adviesbureau -ook gebouwd in het </a:t>
            </a:r>
            <a:r>
              <a:rPr lang="nl-NL" sz="1200" b="0" i="0" kern="1200" dirty="0" err="1">
                <a:solidFill>
                  <a:schemeClr val="tx1"/>
                </a:solidFill>
                <a:effectLst/>
                <a:latin typeface="+mn-lt"/>
                <a:ea typeface="+mn-ea"/>
                <a:cs typeface="+mn-cs"/>
              </a:rPr>
              <a:t>HubSpot</a:t>
            </a:r>
            <a:r>
              <a:rPr lang="nl-NL" sz="1200" b="0" i="0" kern="1200" dirty="0">
                <a:solidFill>
                  <a:schemeClr val="tx1"/>
                </a:solidFill>
                <a:effectLst/>
                <a:latin typeface="+mn-lt"/>
                <a:ea typeface="+mn-ea"/>
                <a:cs typeface="+mn-cs"/>
              </a:rPr>
              <a:t> COS- is ingericht met o.a. een wiki met </a:t>
            </a:r>
            <a:r>
              <a:rPr lang="nl-NL" sz="1200" b="0" i="0" kern="1200" dirty="0" err="1">
                <a:solidFill>
                  <a:schemeClr val="tx1"/>
                </a:solidFill>
                <a:effectLst/>
                <a:latin typeface="+mn-lt"/>
                <a:ea typeface="+mn-ea"/>
                <a:cs typeface="+mn-cs"/>
              </a:rPr>
              <a:t>downloadable</a:t>
            </a:r>
            <a:r>
              <a:rPr lang="nl-NL" sz="1200" b="0" i="0" kern="1200" dirty="0">
                <a:solidFill>
                  <a:schemeClr val="tx1"/>
                </a:solidFill>
                <a:effectLst/>
                <a:latin typeface="+mn-lt"/>
                <a:ea typeface="+mn-ea"/>
                <a:cs typeface="+mn-cs"/>
              </a:rPr>
              <a:t> </a:t>
            </a:r>
            <a:r>
              <a:rPr lang="nl-NL" sz="1200" b="0" i="0" kern="1200" dirty="0" err="1">
                <a:solidFill>
                  <a:schemeClr val="tx1"/>
                </a:solidFill>
                <a:effectLst/>
                <a:latin typeface="+mn-lt"/>
                <a:ea typeface="+mn-ea"/>
                <a:cs typeface="+mn-cs"/>
              </a:rPr>
              <a:t>whitepapers</a:t>
            </a:r>
            <a:r>
              <a:rPr lang="nl-NL" sz="1200" b="0" i="0" kern="1200" dirty="0">
                <a:solidFill>
                  <a:schemeClr val="tx1"/>
                </a:solidFill>
                <a:effectLst/>
                <a:latin typeface="+mn-lt"/>
                <a:ea typeface="+mn-ea"/>
                <a:cs typeface="+mn-cs"/>
              </a:rPr>
              <a:t>, evenementen, boeken en nieuws. "Wij richten ons primair op de functioneel beheerders en informatiemanagers in Nederland. Een echte </a:t>
            </a:r>
            <a:r>
              <a:rPr lang="nl-NL" sz="1200" b="0" i="0" kern="1200" dirty="0" err="1">
                <a:solidFill>
                  <a:schemeClr val="tx1"/>
                </a:solidFill>
                <a:effectLst/>
                <a:latin typeface="+mn-lt"/>
                <a:ea typeface="+mn-ea"/>
                <a:cs typeface="+mn-cs"/>
              </a:rPr>
              <a:t>niche-markt</a:t>
            </a:r>
            <a:r>
              <a:rPr lang="nl-NL" sz="1200" b="0" i="0" kern="1200" dirty="0">
                <a:solidFill>
                  <a:schemeClr val="tx1"/>
                </a:solidFill>
                <a:effectLst/>
                <a:latin typeface="+mn-lt"/>
                <a:ea typeface="+mn-ea"/>
                <a:cs typeface="+mn-cs"/>
              </a:rPr>
              <a:t> dus. We gebruiken met name de </a:t>
            </a:r>
            <a:r>
              <a:rPr lang="nl-NL" sz="1200" b="0" i="0" kern="1200" dirty="0" err="1">
                <a:solidFill>
                  <a:schemeClr val="tx1"/>
                </a:solidFill>
                <a:effectLst/>
                <a:latin typeface="+mn-lt"/>
                <a:ea typeface="+mn-ea"/>
                <a:cs typeface="+mn-cs"/>
              </a:rPr>
              <a:t>workflows</a:t>
            </a:r>
            <a:r>
              <a:rPr lang="nl-NL" sz="1200" b="0" i="0" kern="1200" dirty="0">
                <a:solidFill>
                  <a:schemeClr val="tx1"/>
                </a:solidFill>
                <a:effectLst/>
                <a:latin typeface="+mn-lt"/>
                <a:ea typeface="+mn-ea"/>
                <a:cs typeface="+mn-cs"/>
              </a:rPr>
              <a:t> en de e-mail faciliteiten om onze bezoekers op basis van hun gedrag op onze website te bedienen met aanvullende interessante content uit het vakgebied. Uiteindelijk met als doel om een afspraak bij de potentiële klanten te kunnen maken. Dit lukt tot nu toe prima, onze </a:t>
            </a:r>
            <a:r>
              <a:rPr lang="nl-NL" sz="1200" b="0" i="0" kern="1200" dirty="0" err="1">
                <a:solidFill>
                  <a:schemeClr val="tx1"/>
                </a:solidFill>
                <a:effectLst/>
                <a:latin typeface="+mn-lt"/>
                <a:ea typeface="+mn-ea"/>
                <a:cs typeface="+mn-cs"/>
              </a:rPr>
              <a:t>succesrate</a:t>
            </a:r>
            <a:r>
              <a:rPr lang="nl-NL" sz="1200" b="0" i="0" kern="1200" dirty="0">
                <a:solidFill>
                  <a:schemeClr val="tx1"/>
                </a:solidFill>
                <a:effectLst/>
                <a:latin typeface="+mn-lt"/>
                <a:ea typeface="+mn-ea"/>
                <a:cs typeface="+mn-cs"/>
              </a:rPr>
              <a:t> na de workflow is ongeveer 50%."</a:t>
            </a:r>
          </a:p>
          <a:p>
            <a:r>
              <a:rPr lang="nl-NL" sz="1200" b="0" i="0" kern="1200" dirty="0">
                <a:solidFill>
                  <a:schemeClr val="tx1"/>
                </a:solidFill>
                <a:effectLst/>
                <a:latin typeface="+mn-lt"/>
                <a:ea typeface="+mn-ea"/>
                <a:cs typeface="+mn-cs"/>
              </a:rPr>
              <a:t>Maar Martijn is wel vasthoudend richting zijn potentiële klanten: "Als er niet gereageerd wordt op de mail dan wordt er na een week een rappel-mail gestuurd. Als daar dan niet op gereageerd wordt krijgt mijn collega van Sales na weer een week een mail dat hij deze lead even moet bellen naar aanleiding van de "koffie" mail." En de koffie werkt goed blijkbaar: "Na de koffie-afspraak op locatie krijgen we veel extra aanvragen voor dienstverlening van deze leads en worden het niet zelden binnen een korte termijn een echte klanten." Martijn legt de aanpak van zijn bedrijf ook uit in een </a:t>
            </a:r>
            <a:r>
              <a:rPr lang="nl-NL" sz="1200" b="0" i="0" kern="1200" dirty="0" err="1">
                <a:solidFill>
                  <a:schemeClr val="tx1"/>
                </a:solidFill>
                <a:effectLst/>
                <a:latin typeface="+mn-lt"/>
                <a:ea typeface="+mn-ea"/>
                <a:cs typeface="+mn-cs"/>
                <a:hlinkClick r:id="rId3"/>
              </a:rPr>
              <a:t>webcall</a:t>
            </a:r>
            <a:r>
              <a:rPr lang="nl-NL" sz="1200" b="0" i="0" kern="1200" dirty="0">
                <a:solidFill>
                  <a:schemeClr val="tx1"/>
                </a:solidFill>
                <a:effectLst/>
                <a:latin typeface="+mn-lt"/>
                <a:ea typeface="+mn-ea"/>
                <a:cs typeface="+mn-cs"/>
              </a:rPr>
              <a:t> die hij met Robbert van den Heuvel van Heuvel Marketing heeft gemaakt.</a:t>
            </a:r>
          </a:p>
          <a:p>
            <a:r>
              <a:rPr lang="nl-NL" sz="1200" b="0" i="0" kern="1200" dirty="0">
                <a:solidFill>
                  <a:schemeClr val="tx1"/>
                </a:solidFill>
                <a:effectLst/>
                <a:latin typeface="+mn-lt"/>
                <a:ea typeface="+mn-ea"/>
                <a:cs typeface="+mn-cs"/>
              </a:rPr>
              <a:t>Martijn heeft zijn systeem strak ingericht, en de data van </a:t>
            </a:r>
            <a:r>
              <a:rPr lang="nl-NL" sz="1200" b="0" i="0" kern="1200" dirty="0" err="1">
                <a:solidFill>
                  <a:schemeClr val="tx1"/>
                </a:solidFill>
                <a:effectLst/>
                <a:latin typeface="+mn-lt"/>
                <a:ea typeface="+mn-ea"/>
                <a:cs typeface="+mn-cs"/>
              </a:rPr>
              <a:t>Hubspot</a:t>
            </a:r>
            <a:r>
              <a:rPr lang="nl-NL" sz="1200" b="0" i="0" kern="1200" dirty="0">
                <a:solidFill>
                  <a:schemeClr val="tx1"/>
                </a:solidFill>
                <a:effectLst/>
                <a:latin typeface="+mn-lt"/>
                <a:ea typeface="+mn-ea"/>
                <a:cs typeface="+mn-cs"/>
              </a:rPr>
              <a:t> gekoppeld aan de software van Salesforce: "We laten Salesforce wekelijks een rapport genereren en mailen met alle leads met een hoge </a:t>
            </a:r>
            <a:r>
              <a:rPr lang="nl-NL" sz="1200" b="0" i="0" kern="1200" dirty="0" err="1">
                <a:solidFill>
                  <a:schemeClr val="tx1"/>
                </a:solidFill>
                <a:effectLst/>
                <a:latin typeface="+mn-lt"/>
                <a:ea typeface="+mn-ea"/>
                <a:cs typeface="+mn-cs"/>
              </a:rPr>
              <a:t>HubSpot</a:t>
            </a:r>
            <a:r>
              <a:rPr lang="nl-NL" sz="1200" b="0" i="0" kern="1200" dirty="0">
                <a:solidFill>
                  <a:schemeClr val="tx1"/>
                </a:solidFill>
                <a:effectLst/>
                <a:latin typeface="+mn-lt"/>
                <a:ea typeface="+mn-ea"/>
                <a:cs typeface="+mn-cs"/>
              </a:rPr>
              <a:t> score die niet in de "koffie"-workflow terecht zijn gekomen. Al deze potentieel interessante contacten kunnen dan alsnog benaderd worden op basis van hun specifieke gedrag in </a:t>
            </a:r>
            <a:r>
              <a:rPr lang="nl-NL" sz="1200" b="0" i="0" kern="1200" dirty="0" err="1">
                <a:solidFill>
                  <a:schemeClr val="tx1"/>
                </a:solidFill>
                <a:effectLst/>
                <a:latin typeface="+mn-lt"/>
                <a:ea typeface="+mn-ea"/>
                <a:cs typeface="+mn-cs"/>
              </a:rPr>
              <a:t>HubSpot</a:t>
            </a:r>
            <a:r>
              <a:rPr lang="nl-NL" sz="1200" b="0" i="0" kern="1200" dirty="0">
                <a:solidFill>
                  <a:schemeClr val="tx1"/>
                </a:solidFill>
                <a:effectLst/>
                <a:latin typeface="+mn-lt"/>
                <a:ea typeface="+mn-ea"/>
                <a:cs typeface="+mn-cs"/>
              </a:rPr>
              <a:t> en profiel in Salesforce."</a:t>
            </a:r>
          </a:p>
          <a:p>
            <a:r>
              <a:rPr lang="nl-NL" sz="1200" b="0" i="0" kern="1200" dirty="0">
                <a:solidFill>
                  <a:schemeClr val="tx1"/>
                </a:solidFill>
                <a:effectLst/>
                <a:latin typeface="+mn-lt"/>
                <a:ea typeface="+mn-ea"/>
                <a:cs typeface="+mn-cs"/>
              </a:rPr>
              <a:t>Naast deze 'centrale' route heeft Martijn nog wat extra 'routes': "We hebben ook nog een aantal simpelere </a:t>
            </a:r>
            <a:r>
              <a:rPr lang="nl-NL" sz="1200" b="0" i="0" kern="1200" dirty="0" err="1">
                <a:solidFill>
                  <a:schemeClr val="tx1"/>
                </a:solidFill>
                <a:effectLst/>
                <a:latin typeface="+mn-lt"/>
                <a:ea typeface="+mn-ea"/>
                <a:cs typeface="+mn-cs"/>
              </a:rPr>
              <a:t>workflows</a:t>
            </a:r>
            <a:r>
              <a:rPr lang="nl-NL" sz="1200" b="0" i="0" kern="1200" dirty="0">
                <a:solidFill>
                  <a:schemeClr val="tx1"/>
                </a:solidFill>
                <a:effectLst/>
                <a:latin typeface="+mn-lt"/>
                <a:ea typeface="+mn-ea"/>
                <a:cs typeface="+mn-cs"/>
              </a:rPr>
              <a:t> waarbij we leads die een specifieke </a:t>
            </a:r>
            <a:r>
              <a:rPr lang="nl-NL" sz="1200" b="0" i="0" kern="1200" dirty="0" err="1">
                <a:solidFill>
                  <a:schemeClr val="tx1"/>
                </a:solidFill>
                <a:effectLst/>
                <a:latin typeface="+mn-lt"/>
                <a:ea typeface="+mn-ea"/>
                <a:cs typeface="+mn-cs"/>
              </a:rPr>
              <a:t>whitepaper</a:t>
            </a:r>
            <a:r>
              <a:rPr lang="nl-NL" sz="1200" b="0" i="0" kern="1200" dirty="0">
                <a:solidFill>
                  <a:schemeClr val="tx1"/>
                </a:solidFill>
                <a:effectLst/>
                <a:latin typeface="+mn-lt"/>
                <a:ea typeface="+mn-ea"/>
                <a:cs typeface="+mn-cs"/>
              </a:rPr>
              <a:t> downloaden een opvolgmail sturen na één dag waarin we de lead verwijzen naar additionele content op onze website. We zien dat veel van deze mailtjes zorgen voor extra downloads en herhaalbezoeken op onze website. Dit is een mooie aanvulling op onze primaire koffie-workflow." Ik denk dat ik binnenkort ook maar eens langs ga bij Martijn. Ik heb niets te maken met functioneel beheer, maar die koffie moet wel erg goed smaken.</a:t>
            </a: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26</a:t>
            </a:fld>
            <a:endParaRPr lang="nl-NL"/>
          </a:p>
        </p:txBody>
      </p:sp>
    </p:spTree>
    <p:extLst>
      <p:ext uri="{BB962C8B-B14F-4D97-AF65-F5344CB8AC3E}">
        <p14:creationId xmlns:p14="http://schemas.microsoft.com/office/powerpoint/2010/main" val="905922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sz="1200" b="0" i="1" kern="1200" dirty="0">
                <a:solidFill>
                  <a:schemeClr val="tx1"/>
                </a:solidFill>
                <a:effectLst/>
                <a:latin typeface="+mn-lt"/>
                <a:ea typeface="+mn-ea"/>
                <a:cs typeface="+mn-cs"/>
              </a:rPr>
              <a:t>"Toen ik hier kwam werken, werden talloze online platformen nogal ongestructureerd voor van alles en nog wat ingezet, ook qua inhoud. Ik heb een poging gedaan om er structuur in te brengen, nu werkt iedereen met real-time dashboards waarmee men alles kan zien en de organisatie zelflerend kan worden."</a:t>
            </a:r>
            <a:r>
              <a:rPr lang="nl-NL" sz="1200" b="0" i="0" kern="120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hlinkClick r:id="rId3"/>
              </a:rPr>
              <a:t>Ger Nijkamp</a:t>
            </a:r>
            <a:r>
              <a:rPr lang="nl-NL" sz="1200" b="0" i="0" kern="1200" dirty="0">
                <a:solidFill>
                  <a:schemeClr val="tx1"/>
                </a:solidFill>
                <a:effectLst/>
                <a:latin typeface="+mn-lt"/>
                <a:ea typeface="+mn-ea"/>
                <a:cs typeface="+mn-cs"/>
              </a:rPr>
              <a:t> is Senior Online Marketeer bij Ricoh Nederland, en beweegt met zijn organisatie richting content marketing. Niet vanuit een geloof, maar omdat het zichzelf bewijst. </a:t>
            </a:r>
            <a:r>
              <a:rPr lang="nl-NL" sz="1200" b="0" i="1" kern="1200" dirty="0">
                <a:solidFill>
                  <a:schemeClr val="tx1"/>
                </a:solidFill>
                <a:effectLst/>
                <a:latin typeface="+mn-lt"/>
                <a:ea typeface="+mn-ea"/>
                <a:cs typeface="+mn-cs"/>
              </a:rPr>
              <a:t>"Ik werd vermoedelijk gezien als de man die wel even kwam vertellen hoe het moest, maar je kunt beter collega's faciliteren, zodat ze zelf gaan begrijpen wat wel en niet werkt. Als ze een commerciële boodschap op </a:t>
            </a:r>
            <a:r>
              <a:rPr lang="nl-NL" sz="1200" b="0" i="1" kern="1200" dirty="0" err="1">
                <a:solidFill>
                  <a:schemeClr val="tx1"/>
                </a:solidFill>
                <a:effectLst/>
                <a:latin typeface="+mn-lt"/>
                <a:ea typeface="+mn-ea"/>
                <a:cs typeface="+mn-cs"/>
              </a:rPr>
              <a:t>social</a:t>
            </a:r>
            <a:r>
              <a:rPr lang="nl-NL" sz="1200" b="0" i="1" kern="1200" dirty="0">
                <a:solidFill>
                  <a:schemeClr val="tx1"/>
                </a:solidFill>
                <a:effectLst/>
                <a:latin typeface="+mn-lt"/>
                <a:ea typeface="+mn-ea"/>
                <a:cs typeface="+mn-cs"/>
              </a:rPr>
              <a:t> media zetten of in een papieren folder en ze zien in hun dashboard dat het niet werkt, gaan ze zich vanzelf achter de oren krabben. Uiteindelijk begrijpen ze dat het niet goed is, en creëer je een lerende organisatie. </a:t>
            </a:r>
            <a:r>
              <a:rPr lang="nl-NL" sz="1200" b="0" i="0" kern="1200" dirty="0">
                <a:solidFill>
                  <a:schemeClr val="tx1"/>
                </a:solidFill>
                <a:effectLst/>
                <a:latin typeface="+mn-lt"/>
                <a:ea typeface="+mn-ea"/>
                <a:cs typeface="+mn-cs"/>
              </a:rPr>
              <a:t>Een ondersteunende rol dus, en dat blijkt ook als Ger me vertelt dat Ricoh sponsor wordt van een belangrijk tennistoernooi.</a:t>
            </a:r>
          </a:p>
          <a:p>
            <a:r>
              <a:rPr lang="nl-NL" sz="1200" b="1" i="0" kern="1200" dirty="0">
                <a:solidFill>
                  <a:schemeClr val="tx1"/>
                </a:solidFill>
                <a:effectLst/>
                <a:latin typeface="+mn-lt"/>
                <a:ea typeface="+mn-ea"/>
                <a:cs typeface="+mn-cs"/>
              </a:rPr>
              <a:t>Ricoh combineert lange en korte termijn</a:t>
            </a:r>
            <a:endParaRPr lang="nl-NL" sz="1200" b="0" i="0" kern="1200" dirty="0">
              <a:solidFill>
                <a:schemeClr val="tx1"/>
              </a:solidFill>
              <a:effectLst/>
              <a:latin typeface="+mn-lt"/>
              <a:ea typeface="+mn-ea"/>
              <a:cs typeface="+mn-cs"/>
            </a:endParaRPr>
          </a:p>
          <a:p>
            <a:r>
              <a:rPr lang="nl-NL" sz="1200" b="0" i="1" kern="1200" dirty="0">
                <a:solidFill>
                  <a:schemeClr val="tx1"/>
                </a:solidFill>
                <a:effectLst/>
                <a:latin typeface="+mn-lt"/>
                <a:ea typeface="+mn-ea"/>
                <a:cs typeface="+mn-cs"/>
              </a:rPr>
              <a:t>"We zijn recentelijk hoofdsponsor geworden van het internationale grastennistoernooi in Rosmalen, dat heet vanaf nu het </a:t>
            </a:r>
            <a:r>
              <a:rPr lang="nl-NL" sz="1200" b="0" i="1" kern="1200" dirty="0">
                <a:solidFill>
                  <a:schemeClr val="tx1"/>
                </a:solidFill>
                <a:effectLst/>
                <a:latin typeface="+mn-lt"/>
                <a:ea typeface="+mn-ea"/>
                <a:cs typeface="+mn-cs"/>
                <a:hlinkClick r:id="rId4"/>
              </a:rPr>
              <a:t>Ricoh Open</a:t>
            </a:r>
            <a:r>
              <a:rPr lang="nl-NL" sz="1200" b="0" i="1" kern="1200" dirty="0">
                <a:solidFill>
                  <a:schemeClr val="tx1"/>
                </a:solidFill>
                <a:effectLst/>
                <a:latin typeface="+mn-lt"/>
                <a:ea typeface="+mn-ea"/>
                <a:cs typeface="+mn-cs"/>
              </a:rPr>
              <a:t>. Maar we zien dat niet als een losstaand evenement, we proberen het te integreren in ons structurele marketingproces."</a:t>
            </a:r>
            <a:r>
              <a:rPr lang="nl-NL" sz="1200" b="0" i="0" kern="1200" dirty="0">
                <a:solidFill>
                  <a:schemeClr val="tx1"/>
                </a:solidFill>
                <a:effectLst/>
                <a:latin typeface="+mn-lt"/>
                <a:ea typeface="+mn-ea"/>
                <a:cs typeface="+mn-cs"/>
              </a:rPr>
              <a:t> Hoe doe je dat dan? </a:t>
            </a:r>
            <a:r>
              <a:rPr lang="nl-NL" sz="1200" b="0" i="1" kern="1200" dirty="0">
                <a:solidFill>
                  <a:schemeClr val="tx1"/>
                </a:solidFill>
                <a:effectLst/>
                <a:latin typeface="+mn-lt"/>
                <a:ea typeface="+mn-ea"/>
                <a:cs typeface="+mn-cs"/>
              </a:rPr>
              <a:t>"Het begint al met het registreren van bezoekers, dat wordt gekoppeld aan onze marketingautomatisering. Later kijken we wel of elke persoon interessant is voor onze marketingdoelgroep. En als er interesse blijkt te zijn in één van onze proposities, zou je in staat moeten zijn om iemand in een e-mailflow op te nemen. Ik noem het maar als voorbeeld , we moeten dat nog exact uitdenken en inrichten." </a:t>
            </a:r>
            <a:r>
              <a:rPr lang="nl-NL" sz="1200" b="0" i="0" kern="1200" dirty="0">
                <a:solidFill>
                  <a:schemeClr val="tx1"/>
                </a:solidFill>
                <a:effectLst/>
                <a:latin typeface="+mn-lt"/>
                <a:ea typeface="+mn-ea"/>
                <a:cs typeface="+mn-cs"/>
              </a:rPr>
              <a:t>Een lange-termijnaanpak dus, alhoewel Ger ook beseft dat er korte-termijndoelen zijn.</a:t>
            </a:r>
          </a:p>
          <a:p>
            <a:r>
              <a:rPr lang="nl-NL" sz="1200" b="0" i="1" kern="1200" dirty="0">
                <a:solidFill>
                  <a:schemeClr val="tx1"/>
                </a:solidFill>
                <a:effectLst/>
                <a:latin typeface="+mn-lt"/>
                <a:ea typeface="+mn-ea"/>
                <a:cs typeface="+mn-cs"/>
              </a:rPr>
              <a:t>"Als je medewerkers korte-termijndoelen oplegt gaan ze vanzelf campagnegericht denken. Maar op zich is er niks mis met campagnes. Je hebt –naast push- een continu marketingproces op basis van pull, iemand kan dan latent geïnteresseerd raken. Maar daarnaast heeft elk bedrijf ook </a:t>
            </a:r>
            <a:r>
              <a:rPr lang="nl-NL" sz="1200" b="0" i="1" kern="1200" dirty="0" err="1">
                <a:solidFill>
                  <a:schemeClr val="tx1"/>
                </a:solidFill>
                <a:effectLst/>
                <a:latin typeface="+mn-lt"/>
                <a:ea typeface="+mn-ea"/>
                <a:cs typeface="+mn-cs"/>
              </a:rPr>
              <a:t>korte-termijndoelstellingen</a:t>
            </a:r>
            <a:r>
              <a:rPr lang="nl-NL" sz="1200" b="0" i="1" kern="1200" dirty="0">
                <a:solidFill>
                  <a:schemeClr val="tx1"/>
                </a:solidFill>
                <a:effectLst/>
                <a:latin typeface="+mn-lt"/>
                <a:ea typeface="+mn-ea"/>
                <a:cs typeface="+mn-cs"/>
              </a:rPr>
              <a:t> binnen die processen, naast dat '</a:t>
            </a:r>
            <a:r>
              <a:rPr lang="nl-NL" sz="1200" b="0" i="1" kern="1200" dirty="0" err="1">
                <a:solidFill>
                  <a:schemeClr val="tx1"/>
                </a:solidFill>
                <a:effectLst/>
                <a:latin typeface="+mn-lt"/>
                <a:ea typeface="+mn-ea"/>
                <a:cs typeface="+mn-cs"/>
              </a:rPr>
              <a:t>always</a:t>
            </a:r>
            <a:r>
              <a:rPr lang="nl-NL" sz="1200" b="0" i="1" kern="1200" dirty="0">
                <a:solidFill>
                  <a:schemeClr val="tx1"/>
                </a:solidFill>
                <a:effectLst/>
                <a:latin typeface="+mn-lt"/>
                <a:ea typeface="+mn-ea"/>
                <a:cs typeface="+mn-cs"/>
              </a:rPr>
              <a:t> on' denken moet dus je ook actiematig kunnen denken."</a:t>
            </a:r>
            <a:r>
              <a:rPr lang="nl-NL" sz="1200" b="0" i="0" kern="1200" dirty="0">
                <a:solidFill>
                  <a:schemeClr val="tx1"/>
                </a:solidFill>
                <a:effectLst/>
                <a:latin typeface="+mn-lt"/>
                <a:ea typeface="+mn-ea"/>
                <a:cs typeface="+mn-cs"/>
              </a:rPr>
              <a:t> En hoe werkt dat samen? </a:t>
            </a:r>
            <a:r>
              <a:rPr lang="nl-NL" sz="1200" b="0" i="1" kern="1200" dirty="0">
                <a:solidFill>
                  <a:schemeClr val="tx1"/>
                </a:solidFill>
                <a:effectLst/>
                <a:latin typeface="+mn-lt"/>
                <a:ea typeface="+mn-ea"/>
                <a:cs typeface="+mn-cs"/>
              </a:rPr>
              <a:t>"Het moet allemaal heel logisch zijn, je moet niet circussen opbouwen, afbreken en weer opnieuw opbouwen. Als je een goed ingerichte corporate website hebt en een goed ingerichte actiesite, kun je bijvoorbeeld op de corporate site een </a:t>
            </a:r>
            <a:r>
              <a:rPr lang="nl-NL" sz="1200" b="0" i="1" kern="1200" dirty="0" err="1">
                <a:solidFill>
                  <a:schemeClr val="tx1"/>
                </a:solidFill>
                <a:effectLst/>
                <a:latin typeface="+mn-lt"/>
                <a:ea typeface="+mn-ea"/>
                <a:cs typeface="+mn-cs"/>
              </a:rPr>
              <a:t>klikpad</a:t>
            </a:r>
            <a:r>
              <a:rPr lang="nl-NL" sz="1200" b="0" i="1" kern="1200" dirty="0">
                <a:solidFill>
                  <a:schemeClr val="tx1"/>
                </a:solidFill>
                <a:effectLst/>
                <a:latin typeface="+mn-lt"/>
                <a:ea typeface="+mn-ea"/>
                <a:cs typeface="+mn-cs"/>
              </a:rPr>
              <a:t> naar de actiesite maken dat je aan en uit kunt zetten. Het ligt ook aan het type markt natuurlijk, actiematig denken is bijvoorbeeld belangrijker in de consumentenmarkt." </a:t>
            </a:r>
            <a:r>
              <a:rPr lang="nl-NL" sz="1200" b="0" i="0" kern="1200" dirty="0">
                <a:solidFill>
                  <a:schemeClr val="tx1"/>
                </a:solidFill>
                <a:effectLst/>
                <a:latin typeface="+mn-lt"/>
                <a:ea typeface="+mn-ea"/>
                <a:cs typeface="+mn-cs"/>
              </a:rPr>
              <a:t>En het begint met proposities.</a:t>
            </a:r>
          </a:p>
          <a:p>
            <a:r>
              <a:rPr lang="nl-NL" sz="1200" b="1" i="0" kern="1200" dirty="0">
                <a:solidFill>
                  <a:schemeClr val="tx1"/>
                </a:solidFill>
                <a:effectLst/>
                <a:latin typeface="+mn-lt"/>
                <a:ea typeface="+mn-ea"/>
                <a:cs typeface="+mn-cs"/>
              </a:rPr>
              <a:t>De marketing bij Ricoh begint met proposities</a:t>
            </a:r>
            <a:endParaRPr lang="nl-NL" sz="1200" b="0" i="0" kern="1200" dirty="0">
              <a:solidFill>
                <a:schemeClr val="tx1"/>
              </a:solidFill>
              <a:effectLst/>
              <a:latin typeface="+mn-lt"/>
              <a:ea typeface="+mn-ea"/>
              <a:cs typeface="+mn-cs"/>
            </a:endParaRPr>
          </a:p>
          <a:p>
            <a:r>
              <a:rPr lang="nl-NL" sz="1200" b="0" i="1" kern="1200" dirty="0">
                <a:solidFill>
                  <a:schemeClr val="tx1"/>
                </a:solidFill>
                <a:effectLst/>
                <a:latin typeface="+mn-lt"/>
                <a:ea typeface="+mn-ea"/>
                <a:cs typeface="+mn-cs"/>
              </a:rPr>
              <a:t>"We hebben een serie zogenaamde ‘</a:t>
            </a:r>
            <a:r>
              <a:rPr lang="nl-NL" sz="1200" b="0" i="1" kern="1200" dirty="0" err="1">
                <a:solidFill>
                  <a:schemeClr val="tx1"/>
                </a:solidFill>
                <a:effectLst/>
                <a:latin typeface="+mn-lt"/>
                <a:ea typeface="+mn-ea"/>
                <a:cs typeface="+mn-cs"/>
              </a:rPr>
              <a:t>hero</a:t>
            </a:r>
            <a:r>
              <a:rPr lang="nl-NL" sz="1200" b="0" i="1" kern="1200" dirty="0">
                <a:solidFill>
                  <a:schemeClr val="tx1"/>
                </a:solidFill>
                <a:effectLst/>
                <a:latin typeface="+mn-lt"/>
                <a:ea typeface="+mn-ea"/>
                <a:cs typeface="+mn-cs"/>
              </a:rPr>
              <a:t>’- proposities richting onze markten en doelgroepen, zoals bijvoorbeeld 'Online Samenwerken’, 'Mobiel Printen’ of ‘Documenten Digitaliseren’.  Iedere doelmarkt kent specifieke proposities. In onze online marketingomgeving is dat soms moeilijk: waar deel je de mensen uit je doelgroepen in? Onze marketingclub werkt op basis van </a:t>
            </a:r>
            <a:r>
              <a:rPr lang="nl-NL" sz="1200" b="0" i="1" kern="1200" dirty="0" err="1">
                <a:solidFill>
                  <a:schemeClr val="tx1"/>
                </a:solidFill>
                <a:effectLst/>
                <a:latin typeface="+mn-lt"/>
                <a:ea typeface="+mn-ea"/>
                <a:cs typeface="+mn-cs"/>
              </a:rPr>
              <a:t>persona’s</a:t>
            </a:r>
            <a:r>
              <a:rPr lang="nl-NL" sz="1200" b="0" i="1" kern="1200" dirty="0">
                <a:solidFill>
                  <a:schemeClr val="tx1"/>
                </a:solidFill>
                <a:effectLst/>
                <a:latin typeface="+mn-lt"/>
                <a:ea typeface="+mn-ea"/>
                <a:cs typeface="+mn-cs"/>
              </a:rPr>
              <a:t> en met </a:t>
            </a:r>
            <a:r>
              <a:rPr lang="nl-NL" sz="1200" b="0" i="1" kern="1200" dirty="0" err="1">
                <a:solidFill>
                  <a:schemeClr val="tx1"/>
                </a:solidFill>
                <a:effectLst/>
                <a:latin typeface="+mn-lt"/>
                <a:ea typeface="+mn-ea"/>
                <a:cs typeface="+mn-cs"/>
              </a:rPr>
              <a:t>Eloqua</a:t>
            </a:r>
            <a:r>
              <a:rPr lang="nl-NL" sz="1200" b="0" i="1" kern="1200" dirty="0">
                <a:solidFill>
                  <a:schemeClr val="tx1"/>
                </a:solidFill>
                <a:effectLst/>
                <a:latin typeface="+mn-lt"/>
                <a:ea typeface="+mn-ea"/>
                <a:cs typeface="+mn-cs"/>
              </a:rPr>
              <a:t> en we zijn alles heel strak in aan het richten."</a:t>
            </a:r>
            <a:r>
              <a:rPr lang="nl-NL" sz="1200" b="0" i="0" kern="1200" dirty="0">
                <a:solidFill>
                  <a:schemeClr val="tx1"/>
                </a:solidFill>
                <a:effectLst/>
                <a:latin typeface="+mn-lt"/>
                <a:ea typeface="+mn-ea"/>
                <a:cs typeface="+mn-cs"/>
              </a:rPr>
              <a:t> En hoe structureer je dat proces? </a:t>
            </a:r>
            <a:r>
              <a:rPr lang="nl-NL" sz="1200" b="0" i="1" kern="1200" dirty="0">
                <a:solidFill>
                  <a:schemeClr val="tx1"/>
                </a:solidFill>
                <a:effectLst/>
                <a:latin typeface="+mn-lt"/>
                <a:ea typeface="+mn-ea"/>
                <a:cs typeface="+mn-cs"/>
              </a:rPr>
              <a:t>"In de ontwikkeling van een propositie vanuit een marketingvraagstuk ga je eerst kijken in welke markten je wat gaat doen. Je brengt ook alles in plaats op gebied van informatievoorziening: wat is de persona en wat is zijn of haar customer of </a:t>
            </a:r>
            <a:r>
              <a:rPr lang="nl-NL" sz="1200" b="0" i="1" kern="1200" dirty="0" err="1">
                <a:solidFill>
                  <a:schemeClr val="tx1"/>
                </a:solidFill>
                <a:effectLst/>
                <a:latin typeface="+mn-lt"/>
                <a:ea typeface="+mn-ea"/>
                <a:cs typeface="+mn-cs"/>
              </a:rPr>
              <a:t>buying</a:t>
            </a:r>
            <a:r>
              <a:rPr lang="nl-NL" sz="1200" b="0" i="1" kern="1200" dirty="0">
                <a:solidFill>
                  <a:schemeClr val="tx1"/>
                </a:solidFill>
                <a:effectLst/>
                <a:latin typeface="+mn-lt"/>
                <a:ea typeface="+mn-ea"/>
                <a:cs typeface="+mn-cs"/>
              </a:rPr>
              <a:t> </a:t>
            </a:r>
            <a:r>
              <a:rPr lang="nl-NL" sz="1200" b="0" i="1" kern="1200" dirty="0" err="1">
                <a:solidFill>
                  <a:schemeClr val="tx1"/>
                </a:solidFill>
                <a:effectLst/>
                <a:latin typeface="+mn-lt"/>
                <a:ea typeface="+mn-ea"/>
                <a:cs typeface="+mn-cs"/>
              </a:rPr>
              <a:t>journey</a:t>
            </a:r>
            <a:r>
              <a:rPr lang="nl-NL" sz="1200" b="0" i="1" kern="1200" dirty="0">
                <a:solidFill>
                  <a:schemeClr val="tx1"/>
                </a:solidFill>
                <a:effectLst/>
                <a:latin typeface="+mn-lt"/>
                <a:ea typeface="+mn-ea"/>
                <a:cs typeface="+mn-cs"/>
              </a:rPr>
              <a:t>? En aan de hand daarvan ga je content bepalen, zodat je de klant meeneemt op reis. Dan worden tekstschrijvers aan de gang gezet en fotografen. Landingspagina's en e-mail-</a:t>
            </a:r>
            <a:r>
              <a:rPr lang="nl-NL" sz="1200" b="0" i="1" kern="1200" dirty="0" err="1">
                <a:solidFill>
                  <a:schemeClr val="tx1"/>
                </a:solidFill>
                <a:effectLst/>
                <a:latin typeface="+mn-lt"/>
                <a:ea typeface="+mn-ea"/>
                <a:cs typeface="+mn-cs"/>
              </a:rPr>
              <a:t>flows</a:t>
            </a:r>
            <a:r>
              <a:rPr lang="nl-NL" sz="1200" b="0" i="1" kern="1200" dirty="0">
                <a:solidFill>
                  <a:schemeClr val="tx1"/>
                </a:solidFill>
                <a:effectLst/>
                <a:latin typeface="+mn-lt"/>
                <a:ea typeface="+mn-ea"/>
                <a:cs typeface="+mn-cs"/>
              </a:rPr>
              <a:t> worden ingericht, om mensen met je in aanraking te laten komen. En daar schrijf je je mediaplan op. Dat vangen we allemaal in </a:t>
            </a:r>
            <a:r>
              <a:rPr lang="nl-NL" sz="1200" b="0" i="1" kern="1200" dirty="0" err="1">
                <a:solidFill>
                  <a:schemeClr val="tx1"/>
                </a:solidFill>
                <a:effectLst/>
                <a:latin typeface="+mn-lt"/>
                <a:ea typeface="+mn-ea"/>
                <a:cs typeface="+mn-cs"/>
              </a:rPr>
              <a:t>realtime</a:t>
            </a:r>
            <a:r>
              <a:rPr lang="nl-NL" sz="1200" b="0" i="1" kern="1200" dirty="0">
                <a:solidFill>
                  <a:schemeClr val="tx1"/>
                </a:solidFill>
                <a:effectLst/>
                <a:latin typeface="+mn-lt"/>
                <a:ea typeface="+mn-ea"/>
                <a:cs typeface="+mn-cs"/>
              </a:rPr>
              <a:t> dashboards." </a:t>
            </a:r>
            <a:r>
              <a:rPr lang="nl-NL" sz="1200" b="0" i="0" kern="1200" dirty="0">
                <a:solidFill>
                  <a:schemeClr val="tx1"/>
                </a:solidFill>
                <a:effectLst/>
                <a:latin typeface="+mn-lt"/>
                <a:ea typeface="+mn-ea"/>
                <a:cs typeface="+mn-cs"/>
              </a:rPr>
              <a:t>En dat werkt ook al echt blijkbaar. </a:t>
            </a:r>
            <a:r>
              <a:rPr lang="nl-NL" sz="1200" b="0" i="1" kern="1200" dirty="0">
                <a:solidFill>
                  <a:schemeClr val="tx1"/>
                </a:solidFill>
                <a:effectLst/>
                <a:latin typeface="+mn-lt"/>
                <a:ea typeface="+mn-ea"/>
                <a:cs typeface="+mn-cs"/>
              </a:rPr>
              <a:t>“Hoewel we als lerende organisatie natuurlijk continu aanpassen, verbeteren en blijven uitbouwen. Dat proces zal nooit meer stoppen, denk ik.”</a:t>
            </a:r>
            <a:endParaRPr lang="nl-NL" sz="1200" b="0" i="0" kern="1200" dirty="0">
              <a:solidFill>
                <a:schemeClr val="tx1"/>
              </a:solidFill>
              <a:effectLst/>
              <a:latin typeface="+mn-lt"/>
              <a:ea typeface="+mn-ea"/>
              <a:cs typeface="+mn-cs"/>
            </a:endParaRPr>
          </a:p>
          <a:p>
            <a:r>
              <a:rPr lang="nl-NL" sz="1200" b="0" i="1" kern="1200" dirty="0">
                <a:solidFill>
                  <a:schemeClr val="tx1"/>
                </a:solidFill>
                <a:effectLst/>
                <a:latin typeface="+mn-lt"/>
                <a:ea typeface="+mn-ea"/>
                <a:cs typeface="+mn-cs"/>
              </a:rPr>
              <a:t>"We hebben recent een nieuwe propositie op het gebied van duurzaamheid helemaal via die route gedaan. Die campagne staat nu live, de basiscontent is er. Dat is het startpunt om te gaan optimaliseren: meten en bijstellen. Vanuit marketing kijken we naar de resultaten: </a:t>
            </a:r>
            <a:r>
              <a:rPr lang="nl-NL" sz="1200" b="0" i="1" kern="1200" dirty="0" err="1">
                <a:solidFill>
                  <a:schemeClr val="tx1"/>
                </a:solidFill>
                <a:effectLst/>
                <a:latin typeface="+mn-lt"/>
                <a:ea typeface="+mn-ea"/>
                <a:cs typeface="+mn-cs"/>
              </a:rPr>
              <a:t>MQL's</a:t>
            </a:r>
            <a:r>
              <a:rPr lang="nl-NL" sz="1200" b="0" i="1" kern="1200" dirty="0">
                <a:solidFill>
                  <a:schemeClr val="tx1"/>
                </a:solidFill>
                <a:effectLst/>
                <a:latin typeface="+mn-lt"/>
                <a:ea typeface="+mn-ea"/>
                <a:cs typeface="+mn-cs"/>
              </a:rPr>
              <a:t>, </a:t>
            </a:r>
            <a:r>
              <a:rPr lang="nl-NL" sz="1200" b="0" i="1" kern="1200" dirty="0" err="1">
                <a:solidFill>
                  <a:schemeClr val="tx1"/>
                </a:solidFill>
                <a:effectLst/>
                <a:latin typeface="+mn-lt"/>
                <a:ea typeface="+mn-ea"/>
                <a:cs typeface="+mn-cs"/>
              </a:rPr>
              <a:t>SQL's</a:t>
            </a:r>
            <a:r>
              <a:rPr lang="nl-NL" sz="1200" b="0" i="1" kern="1200" dirty="0">
                <a:solidFill>
                  <a:schemeClr val="tx1"/>
                </a:solidFill>
                <a:effectLst/>
                <a:latin typeface="+mn-lt"/>
                <a:ea typeface="+mn-ea"/>
                <a:cs typeface="+mn-cs"/>
              </a:rPr>
              <a:t> en dergelijke. En dat hele proces loopt nu dus, maar je bent een lerende organisatie. Je ontdekt elke keer weer wat nieuws. Ik heb mij gefocust op de plek tussen marketingplan en executie."</a:t>
            </a:r>
            <a:r>
              <a:rPr lang="nl-NL" sz="1200" b="0" i="0" kern="1200" dirty="0">
                <a:solidFill>
                  <a:schemeClr val="tx1"/>
                </a:solidFill>
                <a:effectLst/>
                <a:latin typeface="+mn-lt"/>
                <a:ea typeface="+mn-ea"/>
                <a:cs typeface="+mn-cs"/>
              </a:rPr>
              <a:t> Die aansluiting verandert? </a:t>
            </a:r>
            <a:r>
              <a:rPr lang="nl-NL" sz="1200" b="0" i="1" kern="1200" dirty="0">
                <a:solidFill>
                  <a:schemeClr val="tx1"/>
                </a:solidFill>
                <a:effectLst/>
                <a:latin typeface="+mn-lt"/>
                <a:ea typeface="+mn-ea"/>
                <a:cs typeface="+mn-cs"/>
              </a:rPr>
              <a:t>"Ja. Vroeger kende vooral Sales de klant, die wist precies wie het was. Het valt me op dat internet ervoor gezorgd heeft dat een stuk van de B2B </a:t>
            </a:r>
            <a:r>
              <a:rPr lang="nl-NL" sz="1200" b="0" i="1" kern="1200" dirty="0" err="1">
                <a:solidFill>
                  <a:schemeClr val="tx1"/>
                </a:solidFill>
                <a:effectLst/>
                <a:latin typeface="+mn-lt"/>
                <a:ea typeface="+mn-ea"/>
                <a:cs typeface="+mn-cs"/>
              </a:rPr>
              <a:t>journey</a:t>
            </a:r>
            <a:r>
              <a:rPr lang="nl-NL" sz="1200" b="0" i="1" kern="1200" dirty="0">
                <a:solidFill>
                  <a:schemeClr val="tx1"/>
                </a:solidFill>
                <a:effectLst/>
                <a:latin typeface="+mn-lt"/>
                <a:ea typeface="+mn-ea"/>
                <a:cs typeface="+mn-cs"/>
              </a:rPr>
              <a:t> naar online verschoven is en in het domein van marketing terecht is gekomen. In het inkooptraject ontstaat nu een spanningsveld: traditioneel is dat het domein van Sales, maar online moet marketing dat grotendeels invullen." </a:t>
            </a:r>
            <a:r>
              <a:rPr lang="nl-NL" sz="1200" b="0" i="0" kern="1200" dirty="0">
                <a:solidFill>
                  <a:schemeClr val="tx1"/>
                </a:solidFill>
                <a:effectLst/>
                <a:latin typeface="+mn-lt"/>
                <a:ea typeface="+mn-ea"/>
                <a:cs typeface="+mn-cs"/>
              </a:rPr>
              <a:t>En dat laatste gebeurt steeds vaker met content marketing.</a:t>
            </a:r>
          </a:p>
          <a:p>
            <a:r>
              <a:rPr lang="nl-NL" sz="1200" b="1" i="0" kern="1200" dirty="0">
                <a:solidFill>
                  <a:schemeClr val="tx1"/>
                </a:solidFill>
                <a:effectLst/>
                <a:latin typeface="+mn-lt"/>
                <a:ea typeface="+mn-ea"/>
                <a:cs typeface="+mn-cs"/>
              </a:rPr>
              <a:t>Content marketing bij Ricoh volgt twee stromen</a:t>
            </a:r>
            <a:endParaRPr lang="nl-NL" sz="1200" b="0" i="0" kern="1200" dirty="0">
              <a:solidFill>
                <a:schemeClr val="tx1"/>
              </a:solidFill>
              <a:effectLst/>
              <a:latin typeface="+mn-lt"/>
              <a:ea typeface="+mn-ea"/>
              <a:cs typeface="+mn-cs"/>
            </a:endParaRPr>
          </a:p>
          <a:p>
            <a:r>
              <a:rPr lang="nl-NL" sz="1200" b="0" i="1" kern="1200" dirty="0">
                <a:solidFill>
                  <a:schemeClr val="tx1"/>
                </a:solidFill>
                <a:effectLst/>
                <a:latin typeface="+mn-lt"/>
                <a:ea typeface="+mn-ea"/>
                <a:cs typeface="+mn-cs"/>
              </a:rPr>
              <a:t>"We hebben twee stromen in onze content marketing: enerzijds de commerciële met content, het proces met landingspagina’s binnen de marketingautomatisering Dat is de ruggengraat. Maar omdat het commercieel is, is er een deel van de marketingwereld dat er afstand van neemt en dat deel groeit. De tweede stroom bevat die met 'laag commerciële content' zoals blogs, interviews, video noem maar op."</a:t>
            </a:r>
            <a:r>
              <a:rPr lang="nl-NL" sz="1200" b="0" i="0" kern="1200" dirty="0">
                <a:solidFill>
                  <a:schemeClr val="tx1"/>
                </a:solidFill>
                <a:effectLst/>
                <a:latin typeface="+mn-lt"/>
                <a:ea typeface="+mn-ea"/>
                <a:cs typeface="+mn-cs"/>
              </a:rPr>
              <a:t> En hoe stem je dat op elkaar af? </a:t>
            </a:r>
            <a:r>
              <a:rPr lang="nl-NL" sz="1200" b="0" i="1" kern="1200" dirty="0">
                <a:solidFill>
                  <a:schemeClr val="tx1"/>
                </a:solidFill>
                <a:effectLst/>
                <a:latin typeface="+mn-lt"/>
                <a:ea typeface="+mn-ea"/>
                <a:cs typeface="+mn-cs"/>
              </a:rPr>
              <a:t>"Die twee stromen moeten gelijkgeschakeld en geïntegreerd worden, we trekken de parameters van de commerciële stroom naar de 'softe' kant door, en omgekeerd. Als '</a:t>
            </a:r>
            <a:r>
              <a:rPr lang="nl-NL" sz="1200" b="0" i="1" kern="1200" dirty="0" err="1">
                <a:solidFill>
                  <a:schemeClr val="tx1"/>
                </a:solidFill>
                <a:effectLst/>
                <a:latin typeface="+mn-lt"/>
                <a:ea typeface="+mn-ea"/>
                <a:cs typeface="+mn-cs"/>
              </a:rPr>
              <a:t>thought</a:t>
            </a:r>
            <a:r>
              <a:rPr lang="nl-NL" sz="1200" b="0" i="1" kern="1200" dirty="0">
                <a:solidFill>
                  <a:schemeClr val="tx1"/>
                </a:solidFill>
                <a:effectLst/>
                <a:latin typeface="+mn-lt"/>
                <a:ea typeface="+mn-ea"/>
                <a:cs typeface="+mn-cs"/>
              </a:rPr>
              <a:t> leader' willen we herkend worden op het domein van 'nieuwe werken' bijvoorbeeld. Veel bedrijven beginnen met de soft content en gaan daar verkoop aan koppelen. Wij integreren ze vanaf het begin."</a:t>
            </a:r>
            <a:endParaRPr lang="nl-NL" sz="1200" b="0" i="0" kern="1200" dirty="0">
              <a:solidFill>
                <a:schemeClr val="tx1"/>
              </a:solidFill>
              <a:effectLst/>
              <a:latin typeface="+mn-lt"/>
              <a:ea typeface="+mn-ea"/>
              <a:cs typeface="+mn-cs"/>
            </a:endParaRPr>
          </a:p>
          <a:p>
            <a:r>
              <a:rPr lang="nl-NL" sz="1200" b="0" i="1" kern="1200" dirty="0">
                <a:solidFill>
                  <a:schemeClr val="tx1"/>
                </a:solidFill>
                <a:effectLst/>
                <a:latin typeface="+mn-lt"/>
                <a:ea typeface="+mn-ea"/>
                <a:cs typeface="+mn-cs"/>
              </a:rPr>
              <a:t>"Om een voorbeeld te noemen; we participeren op inspiratieniveau vanuit PR en corporate communicatie in de online </a:t>
            </a:r>
            <a:r>
              <a:rPr lang="nl-NL" sz="1200" b="0" i="1" kern="1200" dirty="0" err="1">
                <a:solidFill>
                  <a:schemeClr val="tx1"/>
                </a:solidFill>
                <a:effectLst/>
                <a:latin typeface="+mn-lt"/>
                <a:ea typeface="+mn-ea"/>
                <a:cs typeface="+mn-cs"/>
              </a:rPr>
              <a:t>TV-serie</a:t>
            </a:r>
            <a:r>
              <a:rPr lang="nl-NL" sz="1200" b="0" i="1" kern="1200" dirty="0">
                <a:solidFill>
                  <a:schemeClr val="tx1"/>
                </a:solidFill>
                <a:effectLst/>
                <a:latin typeface="+mn-lt"/>
                <a:ea typeface="+mn-ea"/>
                <a:cs typeface="+mn-cs"/>
              </a:rPr>
              <a:t> ‘</a:t>
            </a:r>
            <a:r>
              <a:rPr lang="nl-NL" sz="1200" b="0" i="1" kern="1200" dirty="0" err="1">
                <a:solidFill>
                  <a:schemeClr val="tx1"/>
                </a:solidFill>
                <a:effectLst/>
                <a:latin typeface="+mn-lt"/>
                <a:ea typeface="+mn-ea"/>
                <a:cs typeface="+mn-cs"/>
              </a:rPr>
              <a:t>BusinessCribs</a:t>
            </a:r>
            <a:r>
              <a:rPr lang="nl-NL" sz="1200" b="0" i="1" kern="1200" dirty="0">
                <a:solidFill>
                  <a:schemeClr val="tx1"/>
                </a:solidFill>
                <a:effectLst/>
                <a:latin typeface="+mn-lt"/>
                <a:ea typeface="+mn-ea"/>
                <a:cs typeface="+mn-cs"/>
              </a:rPr>
              <a:t>’ van 7 </a:t>
            </a:r>
            <a:r>
              <a:rPr lang="nl-NL" sz="1200" b="0" i="1" kern="1200" dirty="0" err="1">
                <a:solidFill>
                  <a:schemeClr val="tx1"/>
                </a:solidFill>
                <a:effectLst/>
                <a:latin typeface="+mn-lt"/>
                <a:ea typeface="+mn-ea"/>
                <a:cs typeface="+mn-cs"/>
              </a:rPr>
              <a:t>Ditches</a:t>
            </a:r>
            <a:r>
              <a:rPr lang="nl-NL" sz="1200" b="0" i="1" kern="1200" dirty="0">
                <a:solidFill>
                  <a:schemeClr val="tx1"/>
                </a:solidFill>
                <a:effectLst/>
                <a:latin typeface="+mn-lt"/>
                <a:ea typeface="+mn-ea"/>
                <a:cs typeface="+mn-cs"/>
              </a:rPr>
              <a:t> TV. Ze kijken binnen bij andere bedrijven, hoe de mensen daar werken.</a:t>
            </a:r>
            <a:r>
              <a:rPr lang="nl-NL" sz="1200" b="0" i="0" kern="1200" dirty="0">
                <a:solidFill>
                  <a:schemeClr val="tx1"/>
                </a:solidFill>
                <a:effectLst/>
                <a:latin typeface="+mn-lt"/>
                <a:ea typeface="+mn-ea"/>
                <a:cs typeface="+mn-cs"/>
              </a:rPr>
              <a:t> </a:t>
            </a:r>
            <a:r>
              <a:rPr lang="nl-NL" sz="1200" b="0" i="1" kern="1200" dirty="0">
                <a:solidFill>
                  <a:schemeClr val="tx1"/>
                </a:solidFill>
                <a:effectLst/>
                <a:latin typeface="+mn-lt"/>
                <a:ea typeface="+mn-ea"/>
                <a:cs typeface="+mn-cs"/>
              </a:rPr>
              <a:t>We ontsluiten die videocontent vervolgens via </a:t>
            </a:r>
            <a:r>
              <a:rPr lang="nl-NL" sz="1200" b="0" i="1" kern="1200" dirty="0" err="1">
                <a:solidFill>
                  <a:schemeClr val="tx1"/>
                </a:solidFill>
                <a:effectLst/>
                <a:latin typeface="+mn-lt"/>
                <a:ea typeface="+mn-ea"/>
                <a:cs typeface="+mn-cs"/>
                <a:hlinkClick r:id="rId5"/>
              </a:rPr>
              <a:t>WerkTrends</a:t>
            </a:r>
            <a:r>
              <a:rPr lang="nl-NL" sz="1200" b="0" i="1" kern="1200" dirty="0">
                <a:solidFill>
                  <a:schemeClr val="tx1"/>
                </a:solidFill>
                <a:effectLst/>
                <a:latin typeface="+mn-lt"/>
                <a:ea typeface="+mn-ea"/>
                <a:cs typeface="+mn-cs"/>
              </a:rPr>
              <a:t>, ons eigen content platform, maar ook  via de mediapartner.</a:t>
            </a:r>
            <a:r>
              <a:rPr lang="nl-NL" sz="1200" b="0" i="0" kern="1200" dirty="0">
                <a:solidFill>
                  <a:schemeClr val="tx1"/>
                </a:solidFill>
                <a:effectLst/>
                <a:latin typeface="+mn-lt"/>
                <a:ea typeface="+mn-ea"/>
                <a:cs typeface="+mn-cs"/>
              </a:rPr>
              <a:t>” En hoe gaat dat? </a:t>
            </a:r>
            <a:r>
              <a:rPr lang="nl-NL" sz="1200" b="0" i="1" kern="1200" dirty="0">
                <a:solidFill>
                  <a:schemeClr val="tx1"/>
                </a:solidFill>
                <a:effectLst/>
                <a:latin typeface="+mn-lt"/>
                <a:ea typeface="+mn-ea"/>
                <a:cs typeface="+mn-cs"/>
              </a:rPr>
              <a:t>"Productiematig is video een intensief proces, op </a:t>
            </a:r>
            <a:r>
              <a:rPr lang="nl-NL" sz="1200" b="0" i="1" kern="1200" dirty="0" err="1">
                <a:solidFill>
                  <a:schemeClr val="tx1"/>
                </a:solidFill>
                <a:effectLst/>
                <a:latin typeface="+mn-lt"/>
                <a:ea typeface="+mn-ea"/>
                <a:cs typeface="+mn-cs"/>
              </a:rPr>
              <a:t>contentniveau</a:t>
            </a:r>
            <a:r>
              <a:rPr lang="nl-NL" sz="1200" b="0" i="1" kern="1200" dirty="0">
                <a:solidFill>
                  <a:schemeClr val="tx1"/>
                </a:solidFill>
                <a:effectLst/>
                <a:latin typeface="+mn-lt"/>
                <a:ea typeface="+mn-ea"/>
                <a:cs typeface="+mn-cs"/>
              </a:rPr>
              <a:t> moet daar vervolgens nog een slag gemaakt worden. Binnen Ricoh hebben we de afgelopen tijd veel tijd en aandacht besteed aan  het inrichten van processen en met het opleiden en coachen van </a:t>
            </a:r>
            <a:r>
              <a:rPr lang="nl-NL" sz="1200" b="0" i="1" kern="1200" dirty="0" err="1">
                <a:solidFill>
                  <a:schemeClr val="tx1"/>
                </a:solidFill>
                <a:effectLst/>
                <a:latin typeface="+mn-lt"/>
                <a:ea typeface="+mn-ea"/>
                <a:cs typeface="+mn-cs"/>
              </a:rPr>
              <a:t>bloggers</a:t>
            </a:r>
            <a:r>
              <a:rPr lang="nl-NL" sz="1200" b="0" i="1" kern="1200" dirty="0">
                <a:solidFill>
                  <a:schemeClr val="tx1"/>
                </a:solidFill>
                <a:effectLst/>
                <a:latin typeface="+mn-lt"/>
                <a:ea typeface="+mn-ea"/>
                <a:cs typeface="+mn-cs"/>
              </a:rPr>
              <a:t> en online woordvoerders . Je moet ze leren schrijven natuurlijk, en begeleiden. Soms zit relevante kennis op hele verschillende niveaus." </a:t>
            </a:r>
            <a:endParaRPr lang="nl-NL" sz="1200" b="0" i="0" kern="1200" dirty="0">
              <a:solidFill>
                <a:schemeClr val="tx1"/>
              </a:solidFill>
              <a:effectLst/>
              <a:latin typeface="+mn-lt"/>
              <a:ea typeface="+mn-ea"/>
              <a:cs typeface="+mn-cs"/>
            </a:endParaRPr>
          </a:p>
          <a:p>
            <a:r>
              <a:rPr lang="nl-NL" sz="1200" b="1" i="0" kern="1200" dirty="0">
                <a:solidFill>
                  <a:schemeClr val="tx1"/>
                </a:solidFill>
                <a:effectLst/>
                <a:latin typeface="+mn-lt"/>
                <a:ea typeface="+mn-ea"/>
                <a:cs typeface="+mn-cs"/>
              </a:rPr>
              <a:t>Een flowchart als ruggengraat voor de online marketing</a:t>
            </a:r>
            <a:endParaRPr lang="nl-NL" sz="1200" b="0" i="0" kern="1200" dirty="0">
              <a:solidFill>
                <a:schemeClr val="tx1"/>
              </a:solidFill>
              <a:effectLst/>
              <a:latin typeface="+mn-lt"/>
              <a:ea typeface="+mn-ea"/>
              <a:cs typeface="+mn-cs"/>
            </a:endParaRPr>
          </a:p>
          <a:p>
            <a:r>
              <a:rPr lang="nl-NL" sz="1200" b="0" i="1" kern="1200" dirty="0">
                <a:solidFill>
                  <a:schemeClr val="tx1"/>
                </a:solidFill>
                <a:effectLst/>
                <a:latin typeface="+mn-lt"/>
                <a:ea typeface="+mn-ea"/>
                <a:cs typeface="+mn-cs"/>
              </a:rPr>
              <a:t>"Voor het structureren van onze marketingactiviteiten heb ik als basis een flowchart gemaakt, waarin ik hoog- en </a:t>
            </a:r>
            <a:r>
              <a:rPr lang="nl-NL" sz="1200" b="0" i="1" kern="1200" dirty="0" err="1">
                <a:solidFill>
                  <a:schemeClr val="tx1"/>
                </a:solidFill>
                <a:effectLst/>
                <a:latin typeface="+mn-lt"/>
                <a:ea typeface="+mn-ea"/>
                <a:cs typeface="+mn-cs"/>
              </a:rPr>
              <a:t>laagcommerciële</a:t>
            </a:r>
            <a:r>
              <a:rPr lang="nl-NL" sz="1200" b="0" i="1" kern="1200" dirty="0">
                <a:solidFill>
                  <a:schemeClr val="tx1"/>
                </a:solidFill>
                <a:effectLst/>
                <a:latin typeface="+mn-lt"/>
                <a:ea typeface="+mn-ea"/>
                <a:cs typeface="+mn-cs"/>
              </a:rPr>
              <a:t> content onderscheid. Greenpeace kan vast prachtige content over de natuur maken, maar ze moeten ook donateurs hebben en dus moeten ze hun content ook daarop inrichten."</a:t>
            </a:r>
            <a:r>
              <a:rPr lang="nl-NL" sz="1200" b="0" i="0" kern="1200" dirty="0">
                <a:solidFill>
                  <a:schemeClr val="tx1"/>
                </a:solidFill>
                <a:effectLst/>
                <a:latin typeface="+mn-lt"/>
                <a:ea typeface="+mn-ea"/>
                <a:cs typeface="+mn-cs"/>
              </a:rPr>
              <a:t> Dus die flowchart is jouw ruggengraat? </a:t>
            </a:r>
            <a:r>
              <a:rPr lang="nl-NL" sz="1200" b="0" i="1" kern="1200" dirty="0">
                <a:solidFill>
                  <a:schemeClr val="tx1"/>
                </a:solidFill>
                <a:effectLst/>
                <a:latin typeface="+mn-lt"/>
                <a:ea typeface="+mn-ea"/>
                <a:cs typeface="+mn-cs"/>
              </a:rPr>
              <a:t>"Inderdaad. Wil je een consistente klantbeleving uitdragen en serieus met big data bezig zijn, dan moet je aan de hand van een consistente inrichting werken. We gaan straks geen tennisevenement organiseren, maar ons vooral ten doel stellen dat evenement in onze algemene marketingdoelstellingen te laten accelereren. Natuurlijk moeten de mensen op het evenement een geweldige beleving hebben, maar wel ingebed in een optimaal marketingproces. En dat begint bij het design en niet bij de uitroep 'doe mij een app'."</a:t>
            </a:r>
            <a:endParaRPr lang="nl-NL" sz="1200" b="0" i="0" kern="1200" dirty="0">
              <a:solidFill>
                <a:schemeClr val="tx1"/>
              </a:solidFill>
              <a:effectLst/>
              <a:latin typeface="+mn-lt"/>
              <a:ea typeface="+mn-ea"/>
              <a:cs typeface="+mn-cs"/>
            </a:endParaRPr>
          </a:p>
          <a:p>
            <a:r>
              <a:rPr lang="nl-NL" sz="1200" b="0" i="1" kern="1200" dirty="0">
                <a:solidFill>
                  <a:schemeClr val="tx1"/>
                </a:solidFill>
                <a:effectLst/>
                <a:latin typeface="+mn-lt"/>
                <a:ea typeface="+mn-ea"/>
                <a:cs typeface="+mn-cs"/>
              </a:rPr>
              <a:t>"Wat vaak wordt vergeten is dat marketing </a:t>
            </a:r>
            <a:r>
              <a:rPr lang="nl-NL" sz="1200" b="0" i="1" kern="1200" dirty="0" err="1">
                <a:solidFill>
                  <a:schemeClr val="tx1"/>
                </a:solidFill>
                <a:effectLst/>
                <a:latin typeface="+mn-lt"/>
                <a:ea typeface="+mn-ea"/>
                <a:cs typeface="+mn-cs"/>
              </a:rPr>
              <a:t>automation</a:t>
            </a:r>
            <a:r>
              <a:rPr lang="nl-NL" sz="1200" b="0" i="1" kern="1200" dirty="0">
                <a:solidFill>
                  <a:schemeClr val="tx1"/>
                </a:solidFill>
                <a:effectLst/>
                <a:latin typeface="+mn-lt"/>
                <a:ea typeface="+mn-ea"/>
                <a:cs typeface="+mn-cs"/>
              </a:rPr>
              <a:t> wel belangrijk is, maar dat je er maar 5% mee afdekt: hooguit 5% van je </a:t>
            </a:r>
            <a:r>
              <a:rPr lang="nl-NL" sz="1200" b="0" i="1" kern="1200" dirty="0" err="1">
                <a:solidFill>
                  <a:schemeClr val="tx1"/>
                </a:solidFill>
                <a:effectLst/>
                <a:latin typeface="+mn-lt"/>
                <a:ea typeface="+mn-ea"/>
                <a:cs typeface="+mn-cs"/>
              </a:rPr>
              <a:t>site-bezoekers</a:t>
            </a:r>
            <a:r>
              <a:rPr lang="nl-NL" sz="1200" b="0" i="1" kern="1200" dirty="0">
                <a:solidFill>
                  <a:schemeClr val="tx1"/>
                </a:solidFill>
                <a:effectLst/>
                <a:latin typeface="+mn-lt"/>
                <a:ea typeface="+mn-ea"/>
                <a:cs typeface="+mn-cs"/>
              </a:rPr>
              <a:t> laat een e-mailadres achter, de rest blijft anoniem. In praktijk wordt vol op marketingautomatisering ingezet, maar marketeers vergeten vaak het domein van de </a:t>
            </a:r>
            <a:r>
              <a:rPr lang="nl-NL" sz="1200" b="0" i="1" kern="1200" dirty="0" err="1">
                <a:solidFill>
                  <a:schemeClr val="tx1"/>
                </a:solidFill>
                <a:effectLst/>
                <a:latin typeface="+mn-lt"/>
                <a:ea typeface="+mn-ea"/>
                <a:cs typeface="+mn-cs"/>
              </a:rPr>
              <a:t>laagcommerciële</a:t>
            </a:r>
            <a:r>
              <a:rPr lang="nl-NL" sz="1200" b="0" i="1" kern="1200" dirty="0">
                <a:solidFill>
                  <a:schemeClr val="tx1"/>
                </a:solidFill>
                <a:effectLst/>
                <a:latin typeface="+mn-lt"/>
                <a:ea typeface="+mn-ea"/>
                <a:cs typeface="+mn-cs"/>
              </a:rPr>
              <a:t> content. Vandaar ook de verschuiving richting content marketing, het is voor mij wel duidelijk welke kant het opgaat."</a:t>
            </a:r>
            <a:endParaRPr lang="nl-NL" sz="1200" b="0" i="0" kern="1200" dirty="0">
              <a:solidFill>
                <a:schemeClr val="tx1"/>
              </a:solidFill>
              <a:effectLst/>
              <a:latin typeface="+mn-lt"/>
              <a:ea typeface="+mn-ea"/>
              <a:cs typeface="+mn-cs"/>
            </a:endParaRPr>
          </a:p>
          <a:p>
            <a:endParaRPr lang="nl-NL" sz="12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27</a:t>
            </a:fld>
            <a:endParaRPr lang="nl-NL"/>
          </a:p>
        </p:txBody>
      </p:sp>
    </p:spTree>
    <p:extLst>
      <p:ext uri="{BB962C8B-B14F-4D97-AF65-F5344CB8AC3E}">
        <p14:creationId xmlns:p14="http://schemas.microsoft.com/office/powerpoint/2010/main" val="557132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Op basis van een interne en externe analyse zal een</a:t>
            </a:r>
            <a:r>
              <a:rPr lang="nl-NL" baseline="0" dirty="0"/>
              <a:t> content marketing advies voor [bedrijf/merk] worden geformuleerd.</a:t>
            </a: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28</a:t>
            </a:fld>
            <a:endParaRPr lang="nl-NL"/>
          </a:p>
        </p:txBody>
      </p:sp>
    </p:spTree>
    <p:extLst>
      <p:ext uri="{BB962C8B-B14F-4D97-AF65-F5344CB8AC3E}">
        <p14:creationId xmlns:p14="http://schemas.microsoft.com/office/powerpoint/2010/main" val="641522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Uit</a:t>
            </a:r>
            <a:r>
              <a:rPr lang="nl-NL" baseline="0" dirty="0"/>
              <a:t> een analyse van de aanwezige en gezochte content blijkt het volgende:</a:t>
            </a:r>
          </a:p>
          <a:p>
            <a:pPr marL="171450" indent="-171450">
              <a:buFont typeface="Arial" panose="020B0604020202020204" pitchFamily="34" charset="0"/>
              <a:buChar char="•"/>
            </a:pPr>
            <a:r>
              <a:rPr lang="nl-NL" baseline="0" dirty="0"/>
              <a:t>x</a:t>
            </a:r>
          </a:p>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29</a:t>
            </a:fld>
            <a:endParaRPr lang="nl-NL"/>
          </a:p>
        </p:txBody>
      </p:sp>
    </p:spTree>
    <p:extLst>
      <p:ext uri="{BB962C8B-B14F-4D97-AF65-F5344CB8AC3E}">
        <p14:creationId xmlns:p14="http://schemas.microsoft.com/office/powerpoint/2010/main" val="871211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In het eerste deel van het plan zal de algemene filosofie</a:t>
            </a:r>
            <a:r>
              <a:rPr lang="nl-NL" baseline="0" dirty="0"/>
              <a:t> achter Content Marketing worden besproken.</a:t>
            </a:r>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3</a:t>
            </a:fld>
            <a:endParaRPr lang="nl-NL"/>
          </a:p>
        </p:txBody>
      </p:sp>
    </p:spTree>
    <p:extLst>
      <p:ext uri="{BB962C8B-B14F-4D97-AF65-F5344CB8AC3E}">
        <p14:creationId xmlns:p14="http://schemas.microsoft.com/office/powerpoint/2010/main" val="641522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Uit</a:t>
            </a:r>
            <a:r>
              <a:rPr lang="nl-NL" baseline="0" dirty="0"/>
              <a:t> gesprekken met klanten blijkt het volgende:</a:t>
            </a:r>
          </a:p>
          <a:p>
            <a:pPr marL="171450" indent="-171450">
              <a:buFont typeface="Arial" panose="020B0604020202020204" pitchFamily="34" charset="0"/>
              <a:buChar char="•"/>
            </a:pPr>
            <a:r>
              <a:rPr lang="nl-NL" baseline="0" dirty="0"/>
              <a:t>x</a:t>
            </a:r>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30</a:t>
            </a:fld>
            <a:endParaRPr lang="nl-NL"/>
          </a:p>
        </p:txBody>
      </p:sp>
    </p:spTree>
    <p:extLst>
      <p:ext uri="{BB962C8B-B14F-4D97-AF65-F5344CB8AC3E}">
        <p14:creationId xmlns:p14="http://schemas.microsoft.com/office/powerpoint/2010/main" val="8712118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Je content marketing activiteiten</a:t>
            </a:r>
            <a:r>
              <a:rPr lang="nl-NL" baseline="0" dirty="0"/>
              <a:t> moeten worden ingebed in een strategie, de nieuwe marketingstrategie van [bedrijf/merk] wordt hieronder beschreven.</a:t>
            </a:r>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31</a:t>
            </a:fld>
            <a:endParaRPr lang="nl-NL"/>
          </a:p>
        </p:txBody>
      </p:sp>
    </p:spTree>
    <p:extLst>
      <p:ext uri="{BB962C8B-B14F-4D97-AF65-F5344CB8AC3E}">
        <p14:creationId xmlns:p14="http://schemas.microsoft.com/office/powerpoint/2010/main" val="7700639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Uit</a:t>
            </a:r>
            <a:r>
              <a:rPr lang="nl-NL" baseline="0" dirty="0"/>
              <a:t> een analyse van de aanwezige en gezochte content blijkt het volgende:</a:t>
            </a:r>
          </a:p>
          <a:p>
            <a:pPr marL="171450" indent="-171450">
              <a:buFont typeface="Arial" panose="020B0604020202020204" pitchFamily="34" charset="0"/>
              <a:buChar char="•"/>
            </a:pPr>
            <a:r>
              <a:rPr lang="nl-NL" baseline="0" dirty="0"/>
              <a:t>x</a:t>
            </a:r>
          </a:p>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32</a:t>
            </a:fld>
            <a:endParaRPr lang="nl-NL"/>
          </a:p>
        </p:txBody>
      </p:sp>
    </p:spTree>
    <p:extLst>
      <p:ext uri="{BB962C8B-B14F-4D97-AF65-F5344CB8AC3E}">
        <p14:creationId xmlns:p14="http://schemas.microsoft.com/office/powerpoint/2010/main" val="3324154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Uit</a:t>
            </a:r>
            <a:r>
              <a:rPr lang="nl-NL" baseline="0" dirty="0"/>
              <a:t> een analyse van de aanwezige en gezochte content blijkt het volgende:</a:t>
            </a:r>
          </a:p>
          <a:p>
            <a:pPr marL="171450" indent="-171450">
              <a:buFont typeface="Arial" panose="020B0604020202020204" pitchFamily="34" charset="0"/>
              <a:buChar char="•"/>
            </a:pPr>
            <a:r>
              <a:rPr lang="nl-NL" baseline="0" dirty="0"/>
              <a:t>x</a:t>
            </a:r>
          </a:p>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33</a:t>
            </a:fld>
            <a:endParaRPr lang="nl-NL"/>
          </a:p>
        </p:txBody>
      </p:sp>
    </p:spTree>
    <p:extLst>
      <p:ext uri="{BB962C8B-B14F-4D97-AF65-F5344CB8AC3E}">
        <p14:creationId xmlns:p14="http://schemas.microsoft.com/office/powerpoint/2010/main" val="531071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De algemene content marketing strategie voor [bedrijf/merk] is als volgt:</a:t>
            </a:r>
          </a:p>
          <a:p>
            <a:pPr marL="171450" indent="-171450">
              <a:buFont typeface="Arial" panose="020B0604020202020204" pitchFamily="34" charset="0"/>
              <a:buChar char="•"/>
            </a:pPr>
            <a:r>
              <a:rPr lang="nl-NL" dirty="0"/>
              <a:t>Deel de kennis en persoonlijkheid van de medewerkers van [bedrijf/merk] als magneet voort (potentiële) klanten en andere stakeholders, bijvoorbeeld in de vorm van blogs</a:t>
            </a:r>
          </a:p>
          <a:p>
            <a:pPr marL="171450" indent="-171450">
              <a:buFont typeface="Arial" panose="020B0604020202020204" pitchFamily="34" charset="0"/>
              <a:buChar char="•"/>
            </a:pPr>
            <a:r>
              <a:rPr lang="nl-NL" dirty="0"/>
              <a:t>Onderzoek</a:t>
            </a:r>
            <a:r>
              <a:rPr lang="nl-NL" baseline="0" dirty="0"/>
              <a:t> middels </a:t>
            </a:r>
            <a:r>
              <a:rPr lang="nl-NL" baseline="0" dirty="0" err="1"/>
              <a:t>keyword</a:t>
            </a:r>
            <a:r>
              <a:rPr lang="nl-NL" baseline="0" dirty="0"/>
              <a:t> analyse en ervaringen van sales welke content voor de klant relevant is, en produceer deze</a:t>
            </a:r>
          </a:p>
          <a:p>
            <a:pPr marL="171450" indent="-171450">
              <a:buFont typeface="Arial" panose="020B0604020202020204" pitchFamily="34" charset="0"/>
              <a:buChar char="•"/>
            </a:pPr>
            <a:r>
              <a:rPr lang="nl-NL" baseline="0" dirty="0"/>
              <a:t>Ontwikkel niet alleen ‘</a:t>
            </a:r>
            <a:r>
              <a:rPr lang="nl-NL" baseline="0" dirty="0" err="1"/>
              <a:t>thought</a:t>
            </a:r>
            <a:r>
              <a:rPr lang="nl-NL" baseline="0" dirty="0"/>
              <a:t> </a:t>
            </a:r>
            <a:r>
              <a:rPr lang="nl-NL" baseline="0" dirty="0" err="1"/>
              <a:t>leadership</a:t>
            </a:r>
            <a:r>
              <a:rPr lang="nl-NL" baseline="0" dirty="0"/>
              <a:t>’ op </a:t>
            </a:r>
            <a:r>
              <a:rPr lang="nl-NL" baseline="0" dirty="0" err="1"/>
              <a:t>medewerkerniveau</a:t>
            </a:r>
            <a:r>
              <a:rPr lang="nl-NL" baseline="0" dirty="0"/>
              <a:t>, maar ook op bedrijfsniveau: waar wil [bedrijf/merk] om bekend staan? </a:t>
            </a:r>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34</a:t>
            </a:fld>
            <a:endParaRPr lang="nl-NL"/>
          </a:p>
        </p:txBody>
      </p:sp>
    </p:spTree>
    <p:extLst>
      <p:ext uri="{BB962C8B-B14F-4D97-AF65-F5344CB8AC3E}">
        <p14:creationId xmlns:p14="http://schemas.microsoft.com/office/powerpoint/2010/main" val="871211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De focus van de marketing (afdeling) bij [bedrijf/merk]</a:t>
            </a:r>
            <a:r>
              <a:rPr lang="nl-NL" baseline="0" dirty="0"/>
              <a:t> zal verschuiven van direct extern (via reclame e.d.) naar indirect: via collega’s. Ze worden gestimuleerd om hun kennis en persoonlijkheid online te laten zien, zonder ze te dwingen. (zie ‘</a:t>
            </a:r>
            <a:r>
              <a:rPr lang="nl-NL" baseline="0" dirty="0" err="1"/>
              <a:t>grease</a:t>
            </a:r>
            <a:r>
              <a:rPr lang="nl-NL" baseline="0" dirty="0"/>
              <a:t> in the machine’ verderop). Het [bedrijf/merk]-merk wordt dan een platform waar interessante mensen werken.</a:t>
            </a:r>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35</a:t>
            </a:fld>
            <a:endParaRPr lang="nl-NL"/>
          </a:p>
        </p:txBody>
      </p:sp>
    </p:spTree>
    <p:extLst>
      <p:ext uri="{BB962C8B-B14F-4D97-AF65-F5344CB8AC3E}">
        <p14:creationId xmlns:p14="http://schemas.microsoft.com/office/powerpoint/2010/main" val="8022834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Als je collega’s hun expertise over hun onderwerp online tonen, zullen</a:t>
            </a:r>
            <a:r>
              <a:rPr lang="nl-NL" baseline="0" dirty="0"/>
              <a:t> ze worden gevonden. Als een markt hun expertise herkent en erkent, worden ze ‘</a:t>
            </a:r>
            <a:r>
              <a:rPr lang="nl-NL" baseline="0" dirty="0" err="1"/>
              <a:t>thought</a:t>
            </a:r>
            <a:r>
              <a:rPr lang="nl-NL" baseline="0" dirty="0"/>
              <a:t> leader’ op dat onderwerp en ontvangen ze vragen van potentiële klanten hierover.</a:t>
            </a:r>
          </a:p>
          <a:p>
            <a:endParaRPr lang="nl-NL" baseline="0" dirty="0"/>
          </a:p>
          <a:p>
            <a:r>
              <a:rPr lang="nl-NL" dirty="0"/>
              <a:t>Wat het is: Expertise die door de markt wordt herkend en erkend </a:t>
            </a:r>
          </a:p>
          <a:p>
            <a:endParaRPr lang="nl-NL" dirty="0"/>
          </a:p>
          <a:p>
            <a:r>
              <a:rPr lang="nl-NL" dirty="0"/>
              <a:t>Hoe je het krijgt:</a:t>
            </a:r>
          </a:p>
          <a:p>
            <a:endParaRPr lang="nl-NL" dirty="0"/>
          </a:p>
          <a:p>
            <a:pPr marL="171450" indent="-171450">
              <a:buFont typeface="Arial" panose="020B0604020202020204" pitchFamily="34" charset="0"/>
              <a:buChar char="•"/>
            </a:pPr>
            <a:r>
              <a:rPr lang="nl-NL" dirty="0"/>
              <a:t>Kies één (bij voorkeur) ‘stokpaardje’</a:t>
            </a:r>
          </a:p>
          <a:p>
            <a:pPr marL="171450" indent="-171450">
              <a:buFont typeface="Arial" panose="020B0604020202020204" pitchFamily="34" charset="0"/>
              <a:buChar char="•"/>
            </a:pPr>
            <a:r>
              <a:rPr lang="nl-NL" dirty="0"/>
              <a:t>Content </a:t>
            </a:r>
            <a:r>
              <a:rPr lang="nl-NL" dirty="0" err="1"/>
              <a:t>Curation</a:t>
            </a:r>
            <a:r>
              <a:rPr lang="nl-NL" dirty="0"/>
              <a:t>: Deel relevante artikelen</a:t>
            </a:r>
          </a:p>
          <a:p>
            <a:pPr marL="171450" indent="-171450">
              <a:buFont typeface="Arial" panose="020B0604020202020204" pitchFamily="34" charset="0"/>
              <a:buChar char="•"/>
            </a:pPr>
            <a:r>
              <a:rPr lang="nl-NL" dirty="0"/>
              <a:t>Content </a:t>
            </a:r>
            <a:r>
              <a:rPr lang="nl-NL" dirty="0" err="1"/>
              <a:t>Creation</a:t>
            </a:r>
            <a:r>
              <a:rPr lang="nl-NL" dirty="0"/>
              <a:t>: Creëer relevante content</a:t>
            </a:r>
          </a:p>
          <a:p>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36</a:t>
            </a:fld>
            <a:endParaRPr lang="nl-NL"/>
          </a:p>
        </p:txBody>
      </p:sp>
    </p:spTree>
    <p:extLst>
      <p:ext uri="{BB962C8B-B14F-4D97-AF65-F5344CB8AC3E}">
        <p14:creationId xmlns:p14="http://schemas.microsoft.com/office/powerpoint/2010/main" val="34608333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Omdat mensen steeds meer geïrriteerd worden door reclameteksten (of ze negeren), stopt [bedrijf/merk] op termijn met ze te schrijven.</a:t>
            </a:r>
            <a:r>
              <a:rPr lang="nl-NL" baseline="0" dirty="0"/>
              <a:t> Goede teksten zijn authentiek en komen recht uit het hart van de medewerkers. En het is veel goedkoper natuurlijk.</a:t>
            </a:r>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37</a:t>
            </a:fld>
            <a:endParaRPr lang="nl-NL"/>
          </a:p>
        </p:txBody>
      </p:sp>
    </p:spTree>
    <p:extLst>
      <p:ext uri="{BB962C8B-B14F-4D97-AF65-F5344CB8AC3E}">
        <p14:creationId xmlns:p14="http://schemas.microsoft.com/office/powerpoint/2010/main" val="6491255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Marketingcampagnes</a:t>
            </a:r>
            <a:r>
              <a:rPr lang="nl-NL" baseline="0" dirty="0"/>
              <a:t> werken niet langer volgens goeroe Steven van </a:t>
            </a:r>
            <a:r>
              <a:rPr lang="nl-NL" baseline="0" dirty="0" err="1"/>
              <a:t>Belleghem</a:t>
            </a:r>
            <a:r>
              <a:rPr lang="nl-NL" baseline="0" dirty="0"/>
              <a:t>: zodra je begint met </a:t>
            </a:r>
            <a:r>
              <a:rPr lang="nl-NL" baseline="0" dirty="0" err="1"/>
              <a:t>social</a:t>
            </a:r>
            <a:r>
              <a:rPr lang="nl-NL" baseline="0" dirty="0"/>
              <a:t> media marketing, kun je daar niet mee stoppen. De video hierboven toont een voorbeeld van de zanger van een band wiens gitaar wordt gemolesteerd door het grondpersoneel van United Airlines. Omdat niemand hem wil helpen met de schade besluit hij een ‘klachtlied’ op </a:t>
            </a:r>
            <a:r>
              <a:rPr lang="nl-NL" baseline="0" dirty="0" err="1"/>
              <a:t>Youtube</a:t>
            </a:r>
            <a:r>
              <a:rPr lang="nl-NL" baseline="0" dirty="0"/>
              <a:t> te zetten. Terwijl de marketingafdeling van United bezig is met de volgende campagne, bespeuren ze een dalende aandelenkoers zonder dat die verklaard kan worden. Totdat iemand ze de video laten zien…</a:t>
            </a:r>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38</a:t>
            </a:fld>
            <a:endParaRPr lang="nl-NL"/>
          </a:p>
        </p:txBody>
      </p:sp>
    </p:spTree>
    <p:extLst>
      <p:ext uri="{BB962C8B-B14F-4D97-AF65-F5344CB8AC3E}">
        <p14:creationId xmlns:p14="http://schemas.microsoft.com/office/powerpoint/2010/main" val="1094711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Het ‘positioneren’ van een merk volgens</a:t>
            </a:r>
            <a:r>
              <a:rPr lang="nl-NL" baseline="0" dirty="0"/>
              <a:t> een ‘gekozen’ image werkt niet langer in een transparante wereld: je kunt niet anders zijn dan wat je bent. In plaats van het ‘positioneren’ van het merk [bedrijf/merk] worden de medewerkers gestimuleerd om hun kennis en persoonlijkheid online te delen. Ze worden daartoe niet gedwongen, dat zou niet authentiek zijn en de volgers van deze mensen voelen dat meteen. Wat wel gebeurt is dat ‘natuurlijke processen’ worden versneld, als olie in een machine. Dus als een collega besluit dat deze wil gaan </a:t>
            </a:r>
            <a:r>
              <a:rPr lang="nl-NL" baseline="0" dirty="0" err="1"/>
              <a:t>bloggen</a:t>
            </a:r>
            <a:r>
              <a:rPr lang="nl-NL" baseline="0" dirty="0"/>
              <a:t> of een </a:t>
            </a:r>
            <a:r>
              <a:rPr lang="nl-NL" baseline="0" dirty="0" err="1"/>
              <a:t>LinkedIn</a:t>
            </a:r>
            <a:r>
              <a:rPr lang="nl-NL" baseline="0" dirty="0"/>
              <a:t>-account opent, worden ze daarmee geholpen. Er worden ook regelmatig workshops gegeven.</a:t>
            </a:r>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39</a:t>
            </a:fld>
            <a:endParaRPr lang="nl-NL"/>
          </a:p>
        </p:txBody>
      </p:sp>
    </p:spTree>
    <p:extLst>
      <p:ext uri="{BB962C8B-B14F-4D97-AF65-F5344CB8AC3E}">
        <p14:creationId xmlns:p14="http://schemas.microsoft.com/office/powerpoint/2010/main" val="269247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Klassieke marketing werkt niet meer, klanten zijn steeds beter in staat om advertenties en andere vormen van ‘</a:t>
            </a:r>
            <a:r>
              <a:rPr lang="nl-NL" sz="1200" kern="1200" dirty="0" err="1">
                <a:solidFill>
                  <a:schemeClr val="tx1"/>
                </a:solidFill>
                <a:effectLst/>
                <a:latin typeface="+mn-lt"/>
                <a:ea typeface="+mn-ea"/>
                <a:cs typeface="+mn-cs"/>
              </a:rPr>
              <a:t>outbound</a:t>
            </a:r>
            <a:r>
              <a:rPr lang="nl-NL" sz="1200" kern="1200" dirty="0">
                <a:solidFill>
                  <a:schemeClr val="tx1"/>
                </a:solidFill>
                <a:effectLst/>
                <a:latin typeface="+mn-lt"/>
                <a:ea typeface="+mn-ea"/>
                <a:cs typeface="+mn-cs"/>
              </a:rPr>
              <a:t> marketing’ te negeren.  Maar er is een alternatief: ‘content marketing’. De meeste consumenten zitten in bel-me-</a:t>
            </a:r>
            <a:r>
              <a:rPr lang="nl-NL" sz="1200" kern="1200" dirty="0" err="1">
                <a:solidFill>
                  <a:schemeClr val="tx1"/>
                </a:solidFill>
                <a:effectLst/>
                <a:latin typeface="+mn-lt"/>
                <a:ea typeface="+mn-ea"/>
                <a:cs typeface="+mn-cs"/>
              </a:rPr>
              <a:t>nietregisters</a:t>
            </a:r>
            <a:r>
              <a:rPr lang="nl-NL" sz="1200" kern="1200" dirty="0">
                <a:solidFill>
                  <a:schemeClr val="tx1"/>
                </a:solidFill>
                <a:effectLst/>
                <a:latin typeface="+mn-lt"/>
                <a:ea typeface="+mn-ea"/>
                <a:cs typeface="+mn-cs"/>
              </a:rPr>
              <a:t>, zetten filters op om minder junk/spam mail te ontvangen (ook papieren mail: zie de nee-neesticker), oftewel negeren ze de (schreeuwerige) reclame die over ze wordt uitgestort. Dat geldt vooral digitaal: mensen klikken </a:t>
            </a:r>
            <a:r>
              <a:rPr lang="nl-NL" sz="1200" kern="1200" dirty="0" err="1">
                <a:solidFill>
                  <a:schemeClr val="tx1"/>
                </a:solidFill>
                <a:effectLst/>
                <a:latin typeface="+mn-lt"/>
                <a:ea typeface="+mn-ea"/>
                <a:cs typeface="+mn-cs"/>
              </a:rPr>
              <a:t>Youtube</a:t>
            </a:r>
            <a:r>
              <a:rPr lang="nl-NL" sz="1200" kern="1200" dirty="0">
                <a:solidFill>
                  <a:schemeClr val="tx1"/>
                </a:solidFill>
                <a:effectLst/>
                <a:latin typeface="+mn-lt"/>
                <a:ea typeface="+mn-ea"/>
                <a:cs typeface="+mn-cs"/>
              </a:rPr>
              <a:t>-reclames door en reclamebanners op websites worden stevig genegeerd met bijvoorbeeld ad-</a:t>
            </a:r>
            <a:r>
              <a:rPr lang="nl-NL" sz="1200" kern="1200" dirty="0" err="1">
                <a:solidFill>
                  <a:schemeClr val="tx1"/>
                </a:solidFill>
                <a:effectLst/>
                <a:latin typeface="+mn-lt"/>
                <a:ea typeface="+mn-ea"/>
                <a:cs typeface="+mn-cs"/>
              </a:rPr>
              <a:t>blockers</a:t>
            </a:r>
            <a:r>
              <a:rPr lang="nl-NL" sz="1200" kern="1200" dirty="0">
                <a:solidFill>
                  <a:schemeClr val="tx1"/>
                </a:solidFill>
                <a:effectLst/>
                <a:latin typeface="+mn-lt"/>
                <a:ea typeface="+mn-ea"/>
                <a:cs typeface="+mn-cs"/>
              </a:rPr>
              <a:t>. Softwarebedrijf </a:t>
            </a:r>
            <a:r>
              <a:rPr lang="nl-NL" sz="1200" kern="1200" dirty="0" err="1">
                <a:solidFill>
                  <a:schemeClr val="tx1"/>
                </a:solidFill>
                <a:effectLst/>
                <a:latin typeface="+mn-lt"/>
                <a:ea typeface="+mn-ea"/>
                <a:cs typeface="+mn-cs"/>
              </a:rPr>
              <a:t>Hubspot</a:t>
            </a:r>
            <a:r>
              <a:rPr lang="nl-NL" sz="1200" kern="1200" dirty="0">
                <a:solidFill>
                  <a:schemeClr val="tx1"/>
                </a:solidFill>
                <a:effectLst/>
                <a:latin typeface="+mn-lt"/>
                <a:ea typeface="+mn-ea"/>
                <a:cs typeface="+mn-cs"/>
              </a:rPr>
              <a:t> heeft zelfs uitgerekend dat je méér kans hebt om een tweeling te baren dan om op een banner te klikken. Kortom: een belangrijke reden dat er ruimte is voor ‘nieuwe’ marketing is dat ‘oude’ marketing steeds minder goed werkt. </a:t>
            </a:r>
          </a:p>
          <a:p>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4</a:t>
            </a:fld>
            <a:endParaRPr lang="nl-NL"/>
          </a:p>
        </p:txBody>
      </p:sp>
    </p:spTree>
    <p:extLst>
      <p:ext uri="{BB962C8B-B14F-4D97-AF65-F5344CB8AC3E}">
        <p14:creationId xmlns:p14="http://schemas.microsoft.com/office/powerpoint/2010/main" val="30586124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[bedrijf/merk] kan met weinig moeite en kosten op korte</a:t>
            </a:r>
            <a:r>
              <a:rPr lang="nl-NL" baseline="0" dirty="0"/>
              <a:t> termijn al actief worden, met het volgende laaghangend fruit:</a:t>
            </a:r>
          </a:p>
          <a:p>
            <a:endParaRPr lang="nl-NL" baseline="0"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40</a:t>
            </a:fld>
            <a:endParaRPr lang="nl-NL"/>
          </a:p>
        </p:txBody>
      </p:sp>
    </p:spTree>
    <p:extLst>
      <p:ext uri="{BB962C8B-B14F-4D97-AF65-F5344CB8AC3E}">
        <p14:creationId xmlns:p14="http://schemas.microsoft.com/office/powerpoint/2010/main" val="8712118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De Content Marketing strategie</a:t>
            </a:r>
            <a:r>
              <a:rPr lang="nl-NL" baseline="0" dirty="0"/>
              <a:t> van [bedrijf/merk] dient operationeel uitgewerkt te worden in de onderwerpen ‘Content Marketing’ en ‘</a:t>
            </a:r>
            <a:r>
              <a:rPr lang="nl-NL" baseline="0" dirty="0" err="1"/>
              <a:t>Social</a:t>
            </a:r>
            <a:r>
              <a:rPr lang="nl-NL" baseline="0" dirty="0"/>
              <a:t> Media Marketing’, en uiteindelijk in een content kalender.</a:t>
            </a:r>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41</a:t>
            </a:fld>
            <a:endParaRPr lang="nl-NL"/>
          </a:p>
        </p:txBody>
      </p:sp>
    </p:spTree>
    <p:extLst>
      <p:ext uri="{BB962C8B-B14F-4D97-AF65-F5344CB8AC3E}">
        <p14:creationId xmlns:p14="http://schemas.microsoft.com/office/powerpoint/2010/main" val="7700639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Veel bedrijven</a:t>
            </a:r>
            <a:r>
              <a:rPr lang="nl-NL" baseline="0" dirty="0"/>
              <a:t> zijn bang om hun kennis te delen: concurrenten kijken mee! Maar je moet kijken naar de kansen: de klant van de concurrent kijkt ook mee! Of anders verwoord: “Als de ramen opengaan, zijn mensen meer bezig met de vieze luchtjes die naar buiten gaan, dan alle frisse lucht die binnenkomt.”</a:t>
            </a:r>
            <a:endParaRPr lang="nl-NL" dirty="0"/>
          </a:p>
          <a:p>
            <a:endParaRPr lang="nl-NL" dirty="0"/>
          </a:p>
          <a:p>
            <a:r>
              <a:rPr lang="nl-NL" dirty="0"/>
              <a:t>Zet</a:t>
            </a:r>
            <a:r>
              <a:rPr lang="nl-NL" baseline="0" dirty="0"/>
              <a:t> je ‘ingrediënten’ dus online en wek (daarmee) de indruk dat je een goede kok bent. Mensen zullen je gaan inhuren.</a:t>
            </a:r>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42</a:t>
            </a:fld>
            <a:endParaRPr lang="nl-NL"/>
          </a:p>
        </p:txBody>
      </p:sp>
    </p:spTree>
    <p:extLst>
      <p:ext uri="{BB962C8B-B14F-4D97-AF65-F5344CB8AC3E}">
        <p14:creationId xmlns:p14="http://schemas.microsoft.com/office/powerpoint/2010/main" val="6415228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100" dirty="0"/>
              <a:t>Algemene content</a:t>
            </a:r>
            <a:r>
              <a:rPr lang="nl-NL" sz="1100" baseline="0" dirty="0"/>
              <a:t> marketing aanpak:</a:t>
            </a:r>
            <a:endParaRPr lang="nl-NL" sz="1100" dirty="0"/>
          </a:p>
          <a:p>
            <a:pPr marL="171450" indent="-171450">
              <a:buFont typeface="Arial" panose="020B0604020202020204" pitchFamily="34" charset="0"/>
              <a:buChar char="•"/>
            </a:pPr>
            <a:r>
              <a:rPr lang="nl-NL" sz="1100" dirty="0"/>
              <a:t>De content van een bedrijf ging in</a:t>
            </a:r>
            <a:r>
              <a:rPr lang="nl-NL" sz="1100" baseline="0" dirty="0"/>
              <a:t> het verleden over hen en hun producten, tegenwoordig gaat het over de klanten en hun behoeften. Zo werkt het als magneet voor mensen die zoeken bij Google.</a:t>
            </a:r>
            <a:endParaRPr lang="nl-NL" sz="1100" dirty="0"/>
          </a:p>
          <a:p>
            <a:pPr marL="171450" indent="-171450">
              <a:buFont typeface="Arial" panose="020B0604020202020204" pitchFamily="34" charset="0"/>
              <a:buChar char="•"/>
            </a:pPr>
            <a:r>
              <a:rPr lang="nl-NL" sz="1100" baseline="0" dirty="0"/>
              <a:t>Klanten verschillen echter, dus probeer niet ‘voor iedereen’ te schrijven: verdeel je doelmarkt in maximaal 5 zogenaamde ‘</a:t>
            </a:r>
            <a:r>
              <a:rPr lang="nl-NL" sz="1100" baseline="0" dirty="0" err="1"/>
              <a:t>buyer</a:t>
            </a:r>
            <a:r>
              <a:rPr lang="nl-NL" sz="1100" baseline="0" dirty="0"/>
              <a:t> </a:t>
            </a:r>
            <a:r>
              <a:rPr lang="nl-NL" sz="1100" baseline="0" dirty="0" err="1"/>
              <a:t>personas</a:t>
            </a:r>
            <a:r>
              <a:rPr lang="nl-NL" sz="1100" baseline="0" dirty="0"/>
              <a:t>’ (</a:t>
            </a:r>
            <a:r>
              <a:rPr lang="nl-NL" sz="1100" baseline="0" dirty="0" err="1"/>
              <a:t>stereotiepen</a:t>
            </a:r>
            <a:r>
              <a:rPr lang="nl-NL" sz="1100" baseline="0" dirty="0"/>
              <a:t>): mensen met verschillende rollen in het koopproces (b.v. de gebruiker of de koper) die elk andere informatiebehoeften hebben en op een andere manier willen worden aangesproken.</a:t>
            </a:r>
          </a:p>
          <a:p>
            <a:pPr marL="171450" indent="-171450">
              <a:buFont typeface="Arial" panose="020B0604020202020204" pitchFamily="34" charset="0"/>
              <a:buChar char="•"/>
            </a:pPr>
            <a:r>
              <a:rPr lang="nl-NL" sz="1100" baseline="0" dirty="0"/>
              <a:t>Voor elke fase in het koopproces dien je de ‘voorkeurscontent’ te bepalen: dichterbij de koop worden de details bijvoorbeeld belangrijker. </a:t>
            </a:r>
          </a:p>
          <a:p>
            <a:pPr marL="171450" indent="-171450">
              <a:buFont typeface="Arial" panose="020B0604020202020204" pitchFamily="34" charset="0"/>
              <a:buChar char="•"/>
            </a:pPr>
            <a:r>
              <a:rPr lang="nl-NL" sz="1100" baseline="0" dirty="0"/>
              <a:t>Om het werk (zeker dat van meerdere mensen) goed te kunnen regisseren, werkt een content kalender handig. Als je toewerkt naar een datum (bijvoorbeeld voor een evenement) moet je vanuit deze doeldatum achteruit werken.</a:t>
            </a: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43</a:t>
            </a:fld>
            <a:endParaRPr lang="nl-NL"/>
          </a:p>
        </p:txBody>
      </p:sp>
    </p:spTree>
    <p:extLst>
      <p:ext uri="{BB962C8B-B14F-4D97-AF65-F5344CB8AC3E}">
        <p14:creationId xmlns:p14="http://schemas.microsoft.com/office/powerpoint/2010/main" val="8712118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De Content Marketing Piramide laat zien dat je enerzijds ‘eenvoudige’ content hebt (het delen van links naar artikelen, ook wel ‘content curatie’ genoemd) die</a:t>
            </a:r>
            <a:r>
              <a:rPr lang="nl-NL" baseline="0" dirty="0"/>
              <a:t> je vaak gebruikt, en ‘moeilijke’ content aan de andere kant (boeken) die je maar af en toe produceert. </a:t>
            </a:r>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44</a:t>
            </a:fld>
            <a:endParaRPr lang="nl-NL"/>
          </a:p>
        </p:txBody>
      </p:sp>
    </p:spTree>
    <p:extLst>
      <p:ext uri="{BB962C8B-B14F-4D97-AF65-F5344CB8AC3E}">
        <p14:creationId xmlns:p14="http://schemas.microsoft.com/office/powerpoint/2010/main" val="8712118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sz="900" dirty="0"/>
              <a:t>In deze ‘authentieke’ tijden hoeft video niet perfect (en dus duur) te zijn, met een recente </a:t>
            </a:r>
            <a:r>
              <a:rPr lang="nl-NL" sz="900" dirty="0" err="1"/>
              <a:t>smartphone</a:t>
            </a:r>
            <a:r>
              <a:rPr lang="nl-NL" sz="900" dirty="0"/>
              <a:t> en een statief met microfoon kom je al een heel eind. Ook omdat je met de juiste </a:t>
            </a:r>
            <a:r>
              <a:rPr lang="nl-NL" sz="900" dirty="0" err="1"/>
              <a:t>apps</a:t>
            </a:r>
            <a:r>
              <a:rPr lang="nl-NL" sz="900" dirty="0"/>
              <a:t> op de </a:t>
            </a:r>
            <a:r>
              <a:rPr lang="nl-NL" sz="900" dirty="0" err="1"/>
              <a:t>smartphone</a:t>
            </a:r>
            <a:r>
              <a:rPr lang="nl-NL" sz="900" dirty="0"/>
              <a:t> in staat bent de opgenomen beelden meteen te verwerken en online te plaatsen.</a:t>
            </a:r>
          </a:p>
          <a:p>
            <a:r>
              <a:rPr lang="nl-NL" sz="900" dirty="0"/>
              <a:t>Omdat zoekmachines geen videobeelden vinden maar alleen de bijbehorende tekst, is deze voor Content Marketing erg belangrijk. Een op </a:t>
            </a:r>
            <a:r>
              <a:rPr lang="nl-NL" sz="900" dirty="0" err="1"/>
              <a:t>Youtube</a:t>
            </a:r>
            <a:r>
              <a:rPr lang="nl-NL" sz="900" dirty="0"/>
              <a:t> geplaatste video is vele malen beter vindbaar als de bijbehorende tekst goed en volledig is. Het gaat hierbij niet alleen om titel en dergelijke, maar het is ook aan te bevelen om alles wat in de video gezegd wordt (of te zien is) als bijlage aan de video toe te voegen (ook wel een ‘transcript’ genoemd). Dergelijke simpele maar tijdrovende klusjes kun je tegenwoordig uitbesteden via werk-marktplaatsen als de ‘</a:t>
            </a:r>
            <a:r>
              <a:rPr lang="nl-NL" sz="900" dirty="0" err="1"/>
              <a:t>mechanical</a:t>
            </a:r>
            <a:r>
              <a:rPr lang="nl-NL" sz="900" dirty="0"/>
              <a:t> turk’ van </a:t>
            </a:r>
            <a:r>
              <a:rPr lang="nl-NL" sz="900" dirty="0" err="1"/>
              <a:t>Amazon</a:t>
            </a:r>
            <a:r>
              <a:rPr lang="nl-NL" sz="900" dirty="0"/>
              <a:t>.</a:t>
            </a:r>
          </a:p>
          <a:p>
            <a:r>
              <a:rPr lang="nl-NL" sz="900" dirty="0"/>
              <a:t>Mogelijke toepassingen van video voor Content Marketing:</a:t>
            </a:r>
          </a:p>
          <a:p>
            <a:pPr marL="171450" indent="-171450">
              <a:buFont typeface="Arial" panose="020B0604020202020204" pitchFamily="34" charset="0"/>
              <a:buChar char="•"/>
            </a:pPr>
            <a:r>
              <a:rPr lang="nl-NL" sz="900" dirty="0"/>
              <a:t>Mensen kijken geen commercials, maar ze delen wel graag leuke/interessante video’s. Het maken van een dergelijke video is dus waardevol, zoals gezegd hoeft daar tegenwoordig geen dure cameraploeg voor te worden ingehuurd. Je merk moet wel in de video te zien zijn, maar dan impliciet en niet storend. Denk bijvoorbeeld aan de ‘Will </a:t>
            </a:r>
            <a:r>
              <a:rPr lang="nl-NL" sz="900" dirty="0" err="1"/>
              <a:t>it</a:t>
            </a:r>
            <a:r>
              <a:rPr lang="nl-NL" sz="900" dirty="0"/>
              <a:t> </a:t>
            </a:r>
            <a:r>
              <a:rPr lang="nl-NL" sz="900" dirty="0" err="1"/>
              <a:t>blend</a:t>
            </a:r>
            <a:r>
              <a:rPr lang="nl-NL" sz="900" dirty="0"/>
              <a:t>’ serie, waarin de oprichter van een bedrijf dat blenders maakt allerlei producten (zoals een </a:t>
            </a:r>
            <a:r>
              <a:rPr lang="nl-NL" sz="900" dirty="0" err="1"/>
              <a:t>iPhone</a:t>
            </a:r>
            <a:r>
              <a:rPr lang="nl-NL" sz="900" dirty="0"/>
              <a:t>) in zijn blender stopt om te laten zien of het kapot gaat. Gratis en veel gedeelde reclame. En ook ‘</a:t>
            </a:r>
            <a:r>
              <a:rPr lang="nl-NL" sz="900" dirty="0" err="1"/>
              <a:t>how-to’video’s</a:t>
            </a:r>
            <a:r>
              <a:rPr lang="nl-NL" sz="900" dirty="0"/>
              <a:t> doen het goed, jongere generaties gebruiken </a:t>
            </a:r>
            <a:r>
              <a:rPr lang="nl-NL" sz="900" dirty="0" err="1"/>
              <a:t>Youtube</a:t>
            </a:r>
            <a:r>
              <a:rPr lang="nl-NL" sz="900" dirty="0"/>
              <a:t> steeds vaker in plaats van Google vanwege dit soort video’s. </a:t>
            </a:r>
          </a:p>
          <a:p>
            <a:pPr marL="171450" indent="-171450">
              <a:buFont typeface="Arial" panose="020B0604020202020204" pitchFamily="34" charset="0"/>
              <a:buChar char="•"/>
            </a:pPr>
            <a:r>
              <a:rPr lang="nl-NL" sz="900" dirty="0"/>
              <a:t>Mensen kopen graag bij authentieke bedrijven waar mensen met plezier werken. Kleine video’s  met authentieke niet-</a:t>
            </a:r>
            <a:r>
              <a:rPr lang="nl-NL" sz="900" dirty="0" err="1"/>
              <a:t>gescripte</a:t>
            </a:r>
            <a:r>
              <a:rPr lang="nl-NL" sz="900" dirty="0"/>
              <a:t> beelden van de medewerkers zijn dan waardevol, ook om nieuwe medewerkers aan te trekken natuurlijk.</a:t>
            </a:r>
          </a:p>
          <a:p>
            <a:pPr marL="171450" indent="-171450">
              <a:buFont typeface="Arial" panose="020B0604020202020204" pitchFamily="34" charset="0"/>
              <a:buChar char="•"/>
            </a:pPr>
            <a:r>
              <a:rPr lang="nl-NL" sz="900" dirty="0"/>
              <a:t>Mocht je een product hebben dat op video goed te tonen is, zoals een software-product, dan kun je video goed gebruiken om mensen een indruk te geven van hoe het werkt. Het risico dat je software wordt gekopieerd is daarmee ook kleiner. Je hebt daarvoor wel goede ‘screen-</a:t>
            </a:r>
            <a:r>
              <a:rPr lang="nl-NL" sz="900" dirty="0" err="1"/>
              <a:t>capturing</a:t>
            </a:r>
            <a:r>
              <a:rPr lang="nl-NL" sz="900" dirty="0"/>
              <a:t> software’ nodig, zij het dat daar ook gratis tools voor zijn. Vergeet niet alles wat te zien is ook tekstueel onder de video te plaatsen voor de vindbaarheid.</a:t>
            </a:r>
          </a:p>
          <a:p>
            <a:r>
              <a:rPr lang="nl-NL" sz="900" dirty="0"/>
              <a:t>Bij het maken van een video moet je er rekening mee houden dat veel mensen die hem bekijken het geluid niet aan kunnen zetten omdat dat anderen stoort (in huiskamers, openbaar vervoer of kantoortuinen). Dat maakt het –zeker voor B2B- belangrijk om onnodig geluid te mijden en om ondertiteling te gebruiken. Bij sommige videodiensten kun je ook zelf een ondertitelingsbestand aanleveren, wat helpt bij je positie in zoekmachines.</a:t>
            </a: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45</a:t>
            </a:fld>
            <a:endParaRPr lang="nl-NL"/>
          </a:p>
        </p:txBody>
      </p:sp>
    </p:spTree>
    <p:extLst>
      <p:ext uri="{BB962C8B-B14F-4D97-AF65-F5344CB8AC3E}">
        <p14:creationId xmlns:p14="http://schemas.microsoft.com/office/powerpoint/2010/main" val="8712118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Boeken schrijven kost veel tijd, maar ze helpen enorm bij het tonen van je ‘</a:t>
            </a:r>
            <a:r>
              <a:rPr lang="nl-NL" dirty="0" err="1"/>
              <a:t>thought</a:t>
            </a:r>
            <a:r>
              <a:rPr lang="nl-NL" dirty="0"/>
              <a:t> </a:t>
            </a:r>
            <a:r>
              <a:rPr lang="nl-NL" dirty="0" err="1"/>
              <a:t>leadership</a:t>
            </a:r>
            <a:r>
              <a:rPr lang="nl-NL" dirty="0"/>
              <a:t>’ over een bepaald onderwerp. Een groter ‘bewijs’ hiervoor bestaat er niet, en een boek helpt dan ook goed bij je aantrekkelijkheid als spreker op congressen of adviseur voor bedrijven. De zinsnede “schrijver van het boek …” werkt enorm voor je marktwaarde als persoon. </a:t>
            </a:r>
          </a:p>
          <a:p>
            <a:r>
              <a:rPr lang="nl-NL" dirty="0"/>
              <a:t>Ook voor boeken geldt: schrijf niet vanuit je product, maar vanuit het probleem dat voor de klant wordt opgelost. De lezer van een boek haakt dan wel minder snel af dan de lezer van een blog, toch moet je ook bij het schrijven van een boek vanuit de principes van ‘Content Marketing’ denken en de tekst aantrekkelijk houden voor alle lezers.</a:t>
            </a:r>
          </a:p>
          <a:p>
            <a:r>
              <a:rPr lang="nl-NL" dirty="0"/>
              <a:t>Maar ook bij de promotie van een boek moet je tegenwoordig denken vanuit de principes van Content Marketing. Nu ‘vindbaarheid’ zo belangrijk is geworden, is het een goed idee om een belangrijk deel van je boek online te zetten. Door een deel van elk hoofdstuk als blog online te zetten (met onderaan een link naar het boek) krijg je elke week nieuwe kopers die via Google zijn ‘geland’ en kunnen zien dat jouw boek precies is wat ze zoeken. Ze hoeven de waarde van je boek immers niet te raden vanaf de achterkant, ze zien hoe je schrijft. En je ‘warmt ze op’ voor het totale boek, zeker als het nog niet af is. Ook dit boek staat voor een groot deel online.</a:t>
            </a:r>
          </a:p>
          <a:p>
            <a:r>
              <a:rPr lang="nl-NL" dirty="0"/>
              <a:t>Door met name de cases in je boek online te zetten kun je de promotie van je boek ook op een andere manier versterken: de bedrijven in de case zullen het online artikel dat over hen gaat actief gaan delen met hun volgers. </a:t>
            </a:r>
          </a:p>
          <a:p>
            <a:r>
              <a:rPr lang="nl-NL" dirty="0"/>
              <a:t>Het schrijven van een boek in de vorm van een serie blogs maakt het schrijfproces bovendien een stuk eenvoudiger; losse blogs zijn immers overzichtelijker voor de schrijver.</a:t>
            </a: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46</a:t>
            </a:fld>
            <a:endParaRPr lang="nl-NL"/>
          </a:p>
        </p:txBody>
      </p:sp>
    </p:spTree>
    <p:extLst>
      <p:ext uri="{BB962C8B-B14F-4D97-AF65-F5344CB8AC3E}">
        <p14:creationId xmlns:p14="http://schemas.microsoft.com/office/powerpoint/2010/main" val="8712118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Behalve boeken en video zijn er nog andere interessante vormen van Content Marketing:</a:t>
            </a:r>
          </a:p>
          <a:p>
            <a:pPr marL="171450" indent="-171450">
              <a:buFont typeface="Arial" panose="020B0604020202020204" pitchFamily="34" charset="0"/>
              <a:buChar char="•"/>
            </a:pPr>
            <a:r>
              <a:rPr lang="nl-NL" dirty="0"/>
              <a:t>Presentaties (met name op Slideshare): Google vindt alles wat in Slideshare wordt gezet goed en plaatst het hoog, dus upload alles daar wat je hebt in </a:t>
            </a:r>
            <a:r>
              <a:rPr lang="nl-NL" dirty="0" err="1"/>
              <a:t>Powerpoint</a:t>
            </a:r>
            <a:r>
              <a:rPr lang="nl-NL" dirty="0"/>
              <a:t> of PDF formaat. Als je het goed wilt doen </a:t>
            </a:r>
            <a:r>
              <a:rPr lang="nl-NL" dirty="0" err="1"/>
              <a:t>zul</a:t>
            </a:r>
            <a:r>
              <a:rPr lang="nl-NL" dirty="0"/>
              <a:t> je echter bij het maken van een presentatie moeten bedenken hoe deze zo goed mogelijk werkt als mensen deze online lezen. Ze moeten dus zonder mondelinge toelichting alles vertellen, en aan het eind mensen aanzetten tot actie (bellen, mailen of iets downloaden). Met een goede Slideshare-presentatie wordt een blog zelfs overbodig.</a:t>
            </a:r>
          </a:p>
          <a:p>
            <a:pPr marL="171450" indent="-171450">
              <a:buFont typeface="Arial" panose="020B0604020202020204" pitchFamily="34" charset="0"/>
              <a:buChar char="•"/>
            </a:pPr>
            <a:r>
              <a:rPr lang="nl-NL" dirty="0"/>
              <a:t>Mensen houden van plaatjes en dus </a:t>
            </a:r>
            <a:r>
              <a:rPr lang="nl-NL" dirty="0" err="1"/>
              <a:t>infographics</a:t>
            </a:r>
            <a:r>
              <a:rPr lang="nl-NL" dirty="0"/>
              <a:t>: grafische informatie-overzichten. Google zal ze echter niet vinden (en lezers minder goed begrijpen) als er geen begeleidende, verklarende tekst bij zit (met </a:t>
            </a:r>
            <a:r>
              <a:rPr lang="nl-NL" dirty="0" err="1"/>
              <a:t>keywords</a:t>
            </a:r>
            <a:r>
              <a:rPr lang="nl-NL" dirty="0"/>
              <a:t>). Het is dus aan te raden om een </a:t>
            </a:r>
            <a:r>
              <a:rPr lang="nl-NL" dirty="0" err="1"/>
              <a:t>infographic</a:t>
            </a:r>
            <a:r>
              <a:rPr lang="nl-NL" dirty="0"/>
              <a:t> altijd in een blog te verwerken.</a:t>
            </a:r>
          </a:p>
          <a:p>
            <a:pPr marL="171450" indent="-171450">
              <a:buFont typeface="Arial" panose="020B0604020202020204" pitchFamily="34" charset="0"/>
              <a:buChar char="•"/>
            </a:pPr>
            <a:r>
              <a:rPr lang="nl-NL" dirty="0"/>
              <a:t>Cartoons: omdat plaatjes méér dan 1000 woorden zeggen, zijn </a:t>
            </a:r>
            <a:r>
              <a:rPr lang="nl-NL" dirty="0" err="1"/>
              <a:t>strips</a:t>
            </a:r>
            <a:r>
              <a:rPr lang="nl-NL" dirty="0"/>
              <a:t> een hele waardevolle manier om kennis over te brengen. Mensen vinden het plezierig lezen en ze zijn universeel, maar ook hier geldt: zonder begeleidende tekst worden ze niet gevonden.</a:t>
            </a:r>
          </a:p>
          <a:p>
            <a:pPr marL="171450" indent="-171450">
              <a:buFont typeface="Arial" panose="020B0604020202020204" pitchFamily="34" charset="0"/>
              <a:buChar char="•"/>
            </a:pPr>
            <a:r>
              <a:rPr lang="nl-NL" dirty="0"/>
              <a:t>Wikipedia: het is erg eenvoudig om bij Wikipedia content over je bedrijf te plaatsen, je hoeft niet eens in te loggen. Omdat Google de inhoud ervan hoog waardeert komt het ook hoog bij Google terecht. Maar daar zit hem ook de kneep: de reden dat Google het hoog waardeert is omdat de inhoud niet-commercieel is. En dat betekent dus dat je eerlijk en transparant zult moeten zijn, leugentjes worden binnen minuten alweer verwijderd door een moderator. Maar de lezers van dit boek zullen beseffen dat ‘</a:t>
            </a:r>
            <a:r>
              <a:rPr lang="nl-NL" dirty="0" err="1"/>
              <a:t>brutally</a:t>
            </a:r>
            <a:r>
              <a:rPr lang="nl-NL" dirty="0"/>
              <a:t> </a:t>
            </a:r>
            <a:r>
              <a:rPr lang="nl-NL" dirty="0" err="1"/>
              <a:t>honest</a:t>
            </a:r>
            <a:r>
              <a:rPr lang="nl-NL" dirty="0"/>
              <a:t>’ de enige optie is voor de toekomst.</a:t>
            </a:r>
          </a:p>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47</a:t>
            </a:fld>
            <a:endParaRPr lang="nl-NL"/>
          </a:p>
        </p:txBody>
      </p:sp>
    </p:spTree>
    <p:extLst>
      <p:ext uri="{BB962C8B-B14F-4D97-AF65-F5344CB8AC3E}">
        <p14:creationId xmlns:p14="http://schemas.microsoft.com/office/powerpoint/2010/main" val="8712118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sz="800" kern="1200" dirty="0">
                <a:solidFill>
                  <a:schemeClr val="tx1"/>
                </a:solidFill>
                <a:effectLst/>
                <a:latin typeface="+mn-lt"/>
                <a:ea typeface="+mn-ea"/>
                <a:cs typeface="+mn-cs"/>
              </a:rPr>
              <a:t>Content ‘spinning’ is het opnieuw gebruiken van dezelfde content, wat op verschillende manieren kan. Tot voor kort beperkte het ‘spinnen’ van content  zich tot software die zinnen herschreef om Google om de tuin te leiden en het te presenteren als nieuwe content. Je zou dat content spinning 1.0 kunnen noemen, Google houdt er helemaal niet van. Je wordt er zelfs voor gestraft doordat Google je minder ‘vindbaar’ maakt.</a:t>
            </a:r>
            <a:br>
              <a:rPr lang="nl-NL" sz="800" kern="1200" dirty="0">
                <a:solidFill>
                  <a:schemeClr val="tx1"/>
                </a:solidFill>
                <a:effectLst/>
                <a:latin typeface="+mn-lt"/>
                <a:ea typeface="+mn-ea"/>
                <a:cs typeface="+mn-cs"/>
              </a:rPr>
            </a:br>
            <a:r>
              <a:rPr lang="nl-NL" sz="800" kern="1200" dirty="0">
                <a:solidFill>
                  <a:schemeClr val="tx1"/>
                </a:solidFill>
                <a:effectLst/>
                <a:latin typeface="+mn-lt"/>
                <a:ea typeface="+mn-ea"/>
                <a:cs typeface="+mn-cs"/>
              </a:rPr>
              <a:t>Met content spinning 2.0 heeft Google geen moeite, integendeel. De insteek is namelijk ‘differentiatie’: omdat mensen verschillen, bied je dezelfde content op verschillende manieren aan. Heel belangrijk is wel dat je irritatie voorkomt: individuele lezers van je content moeten niet het gevoel krijgen dat je ze ‘</a:t>
            </a:r>
            <a:r>
              <a:rPr lang="nl-NL" sz="800" kern="1200" dirty="0" err="1">
                <a:solidFill>
                  <a:schemeClr val="tx1"/>
                </a:solidFill>
                <a:effectLst/>
                <a:latin typeface="+mn-lt"/>
                <a:ea typeface="+mn-ea"/>
                <a:cs typeface="+mn-cs"/>
              </a:rPr>
              <a:t>spamt</a:t>
            </a:r>
            <a:r>
              <a:rPr lang="nl-NL" sz="800" kern="1200" dirty="0">
                <a:solidFill>
                  <a:schemeClr val="tx1"/>
                </a:solidFill>
                <a:effectLst/>
                <a:latin typeface="+mn-lt"/>
                <a:ea typeface="+mn-ea"/>
                <a:cs typeface="+mn-cs"/>
              </a:rPr>
              <a:t>’.</a:t>
            </a:r>
          </a:p>
          <a:p>
            <a:endParaRPr lang="nl-NL" sz="800" kern="1200" dirty="0">
              <a:solidFill>
                <a:schemeClr val="tx1"/>
              </a:solidFill>
              <a:effectLst/>
              <a:latin typeface="+mn-lt"/>
              <a:ea typeface="+mn-ea"/>
              <a:cs typeface="+mn-cs"/>
            </a:endParaRPr>
          </a:p>
          <a:p>
            <a:r>
              <a:rPr lang="nl-NL" sz="800" kern="1200" dirty="0">
                <a:solidFill>
                  <a:schemeClr val="tx1"/>
                </a:solidFill>
                <a:effectLst/>
                <a:latin typeface="+mn-lt"/>
                <a:ea typeface="+mn-ea"/>
                <a:cs typeface="+mn-cs"/>
              </a:rPr>
              <a:t>In het ‘metrolijnenmodel’ van content-spinningdeskundige Jeroen </a:t>
            </a:r>
            <a:r>
              <a:rPr lang="nl-NL" sz="800" kern="1200" dirty="0" err="1">
                <a:solidFill>
                  <a:schemeClr val="tx1"/>
                </a:solidFill>
                <a:effectLst/>
                <a:latin typeface="+mn-lt"/>
                <a:ea typeface="+mn-ea"/>
                <a:cs typeface="+mn-cs"/>
              </a:rPr>
              <a:t>Engeler</a:t>
            </a:r>
            <a:r>
              <a:rPr lang="nl-NL" sz="800" kern="1200" dirty="0">
                <a:solidFill>
                  <a:schemeClr val="tx1"/>
                </a:solidFill>
                <a:effectLst/>
                <a:latin typeface="+mn-lt"/>
                <a:ea typeface="+mn-ea"/>
                <a:cs typeface="+mn-cs"/>
              </a:rPr>
              <a:t> is te zien op welke manieren je kunt ‘spinnen’. Voordat je keuzes maakt wat betreft kanaal, perspectief en format moet je eerst een stapje terug doen en focussen. Dit alles omdat je net als Google wilt zorgen voor relevantie. </a:t>
            </a:r>
          </a:p>
          <a:p>
            <a:r>
              <a:rPr lang="nl-NL" sz="800" kern="1200" dirty="0">
                <a:solidFill>
                  <a:schemeClr val="tx1"/>
                </a:solidFill>
                <a:effectLst/>
                <a:latin typeface="+mn-lt"/>
                <a:ea typeface="+mn-ea"/>
                <a:cs typeface="+mn-cs"/>
              </a:rPr>
              <a:t>Links in het metrolijnen-model is te zien waar je allereerst op moet letten: wie is mijn doelgroep, in welke fase van het koopproces zitten ze, en wat is de actie die je van hen wenst? </a:t>
            </a:r>
            <a:br>
              <a:rPr lang="nl-NL" sz="800" kern="1200" dirty="0">
                <a:solidFill>
                  <a:schemeClr val="tx1"/>
                </a:solidFill>
                <a:effectLst/>
                <a:latin typeface="+mn-lt"/>
                <a:ea typeface="+mn-ea"/>
                <a:cs typeface="+mn-cs"/>
              </a:rPr>
            </a:br>
            <a:r>
              <a:rPr lang="nl-NL" sz="800" kern="1200" dirty="0">
                <a:solidFill>
                  <a:schemeClr val="tx1"/>
                </a:solidFill>
                <a:effectLst/>
                <a:latin typeface="+mn-lt"/>
                <a:ea typeface="+mn-ea"/>
                <a:cs typeface="+mn-cs"/>
              </a:rPr>
              <a:t>Om met het eerste te beginnen: klanten zijn natuurlijk het belangrijkst als doelgroep, maar je hebt ook met </a:t>
            </a:r>
            <a:r>
              <a:rPr lang="nl-NL" sz="800" kern="1200" dirty="0" err="1">
                <a:solidFill>
                  <a:schemeClr val="tx1"/>
                </a:solidFill>
                <a:effectLst/>
                <a:latin typeface="+mn-lt"/>
                <a:ea typeface="+mn-ea"/>
                <a:cs typeface="+mn-cs"/>
              </a:rPr>
              <a:t>beïnvloeders</a:t>
            </a:r>
            <a:r>
              <a:rPr lang="nl-NL" sz="800" kern="1200" dirty="0">
                <a:solidFill>
                  <a:schemeClr val="tx1"/>
                </a:solidFill>
                <a:effectLst/>
                <a:latin typeface="+mn-lt"/>
                <a:ea typeface="+mn-ea"/>
                <a:cs typeface="+mn-cs"/>
              </a:rPr>
              <a:t> te maken. Zo zal een architect vooral kijken naar design-aspecten, terwijl de klant vooral functies belangrijk vindt. En wat betreft het koopproces: iemand die vooraan in dit proces staat, heeft natuurlijk andere informatiebehoeften dan iemand die al in de laatste </a:t>
            </a:r>
            <a:r>
              <a:rPr lang="nl-NL" sz="800" kern="1200" dirty="0" err="1">
                <a:solidFill>
                  <a:schemeClr val="tx1"/>
                </a:solidFill>
                <a:effectLst/>
                <a:latin typeface="+mn-lt"/>
                <a:ea typeface="+mn-ea"/>
                <a:cs typeface="+mn-cs"/>
              </a:rPr>
              <a:t>koopfase</a:t>
            </a:r>
            <a:r>
              <a:rPr lang="nl-NL" sz="800" kern="1200" dirty="0">
                <a:solidFill>
                  <a:schemeClr val="tx1"/>
                </a:solidFill>
                <a:effectLst/>
                <a:latin typeface="+mn-lt"/>
                <a:ea typeface="+mn-ea"/>
                <a:cs typeface="+mn-cs"/>
              </a:rPr>
              <a:t> zit. En veel van je ‘spinning’ hangt tenslotte af van de reactie die je wilt: wil je überhaupt dat ze reageren en zo ja: wil je dat ze alleen lezen, ook delen of nog iets meer?</a:t>
            </a:r>
          </a:p>
          <a:p>
            <a:r>
              <a:rPr lang="nl-NL" sz="800" kern="1200" dirty="0">
                <a:solidFill>
                  <a:schemeClr val="tx1"/>
                </a:solidFill>
                <a:effectLst/>
                <a:latin typeface="+mn-lt"/>
                <a:ea typeface="+mn-ea"/>
                <a:cs typeface="+mn-cs"/>
              </a:rPr>
              <a:t>Vervolgens kies je bij elke ‘spin’ een kanaal (bijvoorbeeld mail of </a:t>
            </a:r>
            <a:r>
              <a:rPr lang="nl-NL" sz="800" kern="1200" dirty="0" err="1">
                <a:solidFill>
                  <a:schemeClr val="tx1"/>
                </a:solidFill>
                <a:effectLst/>
                <a:latin typeface="+mn-lt"/>
                <a:ea typeface="+mn-ea"/>
                <a:cs typeface="+mn-cs"/>
              </a:rPr>
              <a:t>social</a:t>
            </a:r>
            <a:r>
              <a:rPr lang="nl-NL" sz="800" kern="1200" dirty="0">
                <a:solidFill>
                  <a:schemeClr val="tx1"/>
                </a:solidFill>
                <a:effectLst/>
                <a:latin typeface="+mn-lt"/>
                <a:ea typeface="+mn-ea"/>
                <a:cs typeface="+mn-cs"/>
              </a:rPr>
              <a:t> media) omdat de voorkeur hierin per persoon verschilt, zie ook de groene lijn in het model. En daarna kijk je ook naar het perspectief, de gele lijn: neem je de klassieke sales-aanpak en praat je alleen maar over de positieve dingen, of ben je eerlijk en geef je toe dat jouw product ook zijn beperkingen heeft? Dat laatste heeft natuurlijk steeds meer de voorkeur. Zodra je deze zaken weet kan de ‘spin’ beginnen.</a:t>
            </a:r>
          </a:p>
          <a:p>
            <a:r>
              <a:rPr lang="nl-NL" sz="800" kern="1200" dirty="0">
                <a:solidFill>
                  <a:schemeClr val="tx1"/>
                </a:solidFill>
                <a:effectLst/>
                <a:latin typeface="+mn-lt"/>
                <a:ea typeface="+mn-ea"/>
                <a:cs typeface="+mn-cs"/>
              </a:rPr>
              <a:t>Je kiest een format aan de hand van de rode lijnen. Stel dat je een marktonderzoek hebt gedaan bij je klanten, en wilt de resultaten daarvan delen. Dat kan op verschillende manieren: sommige mensen besnuffelen het liefst de tabel met enquêteresultaten, anderen bekijken het liefst een grafiek, en weer andere ‘lezers’ willen een beschrijvende tekst doornemen. Dat zijn allemaal verschillende formats om te ‘spinnen’. Let wel op: net als Google wil je individuele mensen niet irriteren, maar wel relevant zijn. Dat betekent dat je vooral op ‘kwaliteit’ moet schakelen, en niet op ‘kwantiteit’, je kunt beter te voorzichtig zijn dan te agressief. Uiteindelijk werkt alles het beste als jouw intentie in lijn ligt met die van Google, net als Google moet je de lezer centraal stellen. En dat betekent dus ook dat je flexibel bent, en je content aanpast aan zijn of haar voorkeuren. </a:t>
            </a: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48</a:t>
            </a:fld>
            <a:endParaRPr lang="nl-NL"/>
          </a:p>
        </p:txBody>
      </p:sp>
    </p:spTree>
    <p:extLst>
      <p:ext uri="{BB962C8B-B14F-4D97-AF65-F5344CB8AC3E}">
        <p14:creationId xmlns:p14="http://schemas.microsoft.com/office/powerpoint/2010/main" val="8712118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sz="800" dirty="0"/>
              <a:t>De Content Marketing Manager is zowel dirigent als één van de muzikanten. Hij of zij produceert enerzijds zelf content, maar stimuleert ook het produceren van content door anderen binnen de organisatie. Het vinden van de juiste balans tussen deze twee rollen is een uitdaging.</a:t>
            </a:r>
          </a:p>
          <a:p>
            <a:endParaRPr lang="nl-NL" sz="800" dirty="0"/>
          </a:p>
          <a:p>
            <a:r>
              <a:rPr lang="nl-NL" sz="800" b="1" dirty="0"/>
              <a:t>De Content Marketing Manager in de organisatie</a:t>
            </a:r>
          </a:p>
          <a:p>
            <a:r>
              <a:rPr lang="nl-NL" sz="800" dirty="0"/>
              <a:t>Naast zijn of haar persoonlijke activiteiten heeft de Content Marketing Manager ook een rol op bedrijfsniveau. Hij of zij beheert alle bedrijfsaccounts op blogs en verzorgt de verspreiding van content met het bedrijf of de organisatie als afzender, bijvoorbeeld bij officiële persberichten. In voorgaande hoofdstukken is duidelijk geworden dat de focus binnen Content Marketing méér en méér op de individuele werknemer komt te liggen, dus als het goed is wordt deze hoofdtaak steeds kleiner.</a:t>
            </a:r>
          </a:p>
          <a:p>
            <a:r>
              <a:rPr lang="nl-NL" sz="800" dirty="0"/>
              <a:t>De Content Marketing Manager is verantwoordelijk voor de inhoud van de website(s) van de organisatie en dan met name de artikelen die erop verschijnen. Zo is de Content Marketing Manager er verantwoordelijk voor dat de (professionele) blogs van alle medewerkers worden gebundeld tot een bedrijfsblog. De Content Marketing Manager is curator van deze blog en bepaalt wat er wel en niet op wordt toegelaten, en in welke vorm.</a:t>
            </a:r>
          </a:p>
          <a:p>
            <a:r>
              <a:rPr lang="nl-NL" sz="800" dirty="0"/>
              <a:t>De Content Marketing Manager is ook verantwoordelijk voor de focus op Content Marketing bij het aannemen van nieuwe medewerkers. Enerzijds gaat het om het aannemen van de juiste Content Marketeers, anderzijds voor het toevoegen van het criterium ‘bereid en in staat kennis te delen’ bij het aannemen van alle nieuwe medewerkers, met name de medewerkers in het front office:</a:t>
            </a:r>
          </a:p>
          <a:p>
            <a:pPr marL="171450" indent="-171450">
              <a:buFont typeface="Arial" panose="020B0604020202020204" pitchFamily="34" charset="0"/>
              <a:buChar char="•"/>
            </a:pPr>
            <a:r>
              <a:rPr lang="nl-NL" sz="800" dirty="0"/>
              <a:t>Content Marketeers: een goede content marketeer leeft voor het schrijven, niets is belangrijker (ook taalbeheersing niet) dan de juiste houding. Grammatica leren is immers eenvoudiger dan het leren van de liefde voor het woord. Het gaat hierbij primair om kwaliteit, maar zeker ook kwantiteit: er dient ook voldoende content geproduceerd te worden. </a:t>
            </a:r>
          </a:p>
          <a:p>
            <a:pPr marL="171450" indent="-171450">
              <a:buFont typeface="Arial" panose="020B0604020202020204" pitchFamily="34" charset="0"/>
              <a:buChar char="•"/>
            </a:pPr>
            <a:r>
              <a:rPr lang="nl-NL" sz="800" dirty="0"/>
              <a:t>Medewerkers: het belang van de medewerker als producent van content is erg groot, met name de medewerkers in het front office die contact met de klanten hebben. Bij het aannemen van nieuwe medewerkers dienen hun motivatie en capaciteit om hun kennis te delen als criteria te worden meegenomen.</a:t>
            </a:r>
          </a:p>
          <a:p>
            <a:endParaRPr lang="nl-NL" sz="800" dirty="0"/>
          </a:p>
          <a:p>
            <a:r>
              <a:rPr lang="nl-NL" sz="800" b="1" dirty="0"/>
              <a:t>De Content Marketing Manager als ondersteuning voor collega’s</a:t>
            </a:r>
          </a:p>
          <a:p>
            <a:r>
              <a:rPr lang="nl-NL" sz="800" dirty="0"/>
              <a:t>In eerdere hoofdstukken is het belang benadrukt van de medewerker als producent van content en in hoofdstuk 12 zal worden besproken hoe dit concreet kan worden uitgewerkt. De Content Marketing Manager dient elke collega te ondersteunen bij zijn of haar stappen in de richting van Content Marketing. De taken die daarbij horen vallen uiteen in éénmalige taken en continue taken.</a:t>
            </a:r>
          </a:p>
          <a:p>
            <a:r>
              <a:rPr lang="nl-NL" sz="800" dirty="0"/>
              <a:t>De éénmalige taken omvatten vooral het helpen van (nieuwe) medewerkers met het opzetten van accounts waarmee ze hun kennis en persoonlijkheid kunnen delen, en ze uit te leggen hoe ze dat het beste kunnen doen. Het periodiek geven van workshops (b.v. </a:t>
            </a:r>
            <a:r>
              <a:rPr lang="nl-NL" sz="800" dirty="0" err="1"/>
              <a:t>LinkedIn</a:t>
            </a:r>
            <a:r>
              <a:rPr lang="nl-NL" sz="800" dirty="0"/>
              <a:t> of schrijftrainingen) valt hier ook onder.</a:t>
            </a: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49</a:t>
            </a:fld>
            <a:endParaRPr lang="nl-NL"/>
          </a:p>
        </p:txBody>
      </p:sp>
    </p:spTree>
    <p:extLst>
      <p:ext uri="{BB962C8B-B14F-4D97-AF65-F5344CB8AC3E}">
        <p14:creationId xmlns:p14="http://schemas.microsoft.com/office/powerpoint/2010/main" val="871211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In </a:t>
            </a:r>
            <a:r>
              <a:rPr lang="nl-NL" dirty="0" err="1"/>
              <a:t>bovengaand</a:t>
            </a:r>
            <a:r>
              <a:rPr lang="nl-NL" dirty="0"/>
              <a:t> plaat je zie je hoe marketing anders wordt:</a:t>
            </a:r>
          </a:p>
          <a:p>
            <a:pPr marL="171450" indent="-171450">
              <a:buFontTx/>
              <a:buChar char="-"/>
            </a:pPr>
            <a:r>
              <a:rPr lang="nl-NL" baseline="0" dirty="0"/>
              <a:t>Communicatie is tweerichtingsverkeer, wat vooral voor grote bedrijven erg wennen is. Slimme bedrijven springen in conversaties in de markt en zijn niet bang voor de reacties, ze zijn blij dat ze eindelijk in gesprekken over hun bedrijf mee mogen doen. Offline discussies horen ze meestal niet, en dus kunnen ze ook niet deelnemen.</a:t>
            </a:r>
          </a:p>
          <a:p>
            <a:pPr marL="171450" indent="-171450">
              <a:buFontTx/>
              <a:buChar char="-"/>
            </a:pPr>
            <a:r>
              <a:rPr lang="nl-NL" baseline="0" dirty="0"/>
              <a:t>Klanten komen naar jou: zet je persoonlijkheid en kennis online en mensen zullen je vinden. Niet meteen misschien, maar ooit wel.</a:t>
            </a:r>
          </a:p>
          <a:p>
            <a:pPr marL="171450" indent="-171450">
              <a:buFontTx/>
              <a:buChar char="-"/>
            </a:pPr>
            <a:r>
              <a:rPr lang="nl-NL" baseline="0" dirty="0"/>
              <a:t>Marketeers voegen waarde toe, en dat is de reden dat ze je vinden.</a:t>
            </a:r>
          </a:p>
          <a:p>
            <a:pPr marL="171450" indent="-171450">
              <a:buFontTx/>
              <a:buChar char="-"/>
            </a:pPr>
            <a:r>
              <a:rPr lang="nl-NL" baseline="0" dirty="0"/>
              <a:t>Marketeers bieden kennis en entertainment, en dat trekt klanten aan.</a:t>
            </a:r>
          </a:p>
          <a:p>
            <a:pPr marL="0" indent="0">
              <a:buFontTx/>
              <a:buNone/>
            </a:pPr>
            <a:endParaRPr lang="nl-NL" dirty="0"/>
          </a:p>
          <a:p>
            <a:pPr marL="0" indent="0">
              <a:buFontTx/>
              <a:buNone/>
            </a:pPr>
            <a:r>
              <a:rPr lang="nl-NL" dirty="0"/>
              <a:t>En dus de ‘nieuwe’ Marketing zal de aandacht van mensen verdienen,</a:t>
            </a:r>
            <a:r>
              <a:rPr lang="nl-NL" baseline="0" dirty="0"/>
              <a:t> terwijl je bij de ‘klassieke’ marketing moet betalen of afdwingen.</a:t>
            </a:r>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5</a:t>
            </a:fld>
            <a:endParaRPr lang="nl-NL"/>
          </a:p>
        </p:txBody>
      </p:sp>
    </p:spTree>
    <p:extLst>
      <p:ext uri="{BB962C8B-B14F-4D97-AF65-F5344CB8AC3E}">
        <p14:creationId xmlns:p14="http://schemas.microsoft.com/office/powerpoint/2010/main" val="10536756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Dit</a:t>
            </a:r>
            <a:r>
              <a:rPr lang="nl-NL" baseline="0" dirty="0"/>
              <a:t> onderdeel richt zich op het </a:t>
            </a:r>
            <a:r>
              <a:rPr lang="nl-NL" baseline="0" dirty="0" err="1"/>
              <a:t>bloggen</a:t>
            </a:r>
            <a:r>
              <a:rPr lang="nl-NL" baseline="0" dirty="0"/>
              <a:t>: je kennis op een persoonlijke manier overzichtelijk online zetten.</a:t>
            </a:r>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50</a:t>
            </a:fld>
            <a:endParaRPr lang="nl-NL"/>
          </a:p>
        </p:txBody>
      </p:sp>
    </p:spTree>
    <p:extLst>
      <p:ext uri="{BB962C8B-B14F-4D97-AF65-F5344CB8AC3E}">
        <p14:creationId xmlns:p14="http://schemas.microsoft.com/office/powerpoint/2010/main" val="6415228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Even de belangrijkste redenen waarom </a:t>
            </a:r>
            <a:r>
              <a:rPr lang="nl-NL" dirty="0" err="1"/>
              <a:t>bloggen</a:t>
            </a:r>
            <a:r>
              <a:rPr lang="nl-NL" dirty="0"/>
              <a:t> belangrijk is op een rijtje:</a:t>
            </a:r>
          </a:p>
          <a:p>
            <a:r>
              <a:rPr lang="nl-NL" dirty="0"/>
              <a:t>• Elke nieuw geplaatste blog is een nieuwe pagina op je website die Google kan indexeren. Het bewijst Google ook dat je een levendige website hebt die het verdient om vaak gescand te worden. </a:t>
            </a:r>
          </a:p>
          <a:p>
            <a:r>
              <a:rPr lang="nl-NL" dirty="0"/>
              <a:t>• Elke blog kan (meestal eenvoudig) gedeeld worden via </a:t>
            </a:r>
            <a:r>
              <a:rPr lang="nl-NL" dirty="0" err="1"/>
              <a:t>social</a:t>
            </a:r>
            <a:r>
              <a:rPr lang="nl-NL" dirty="0"/>
              <a:t> media, wat ook voor Google weer een bewijs is dat je interessante content maakt.</a:t>
            </a:r>
          </a:p>
          <a:p>
            <a:r>
              <a:rPr lang="nl-NL" dirty="0"/>
              <a:t>• Blogs hebben een lange-termijnwerking: is de waarde van een advertentie weg na het plaatsen, blogs blijven ‘eeuwig’ online en kunnen –afhankelijk van het onderwerp- nog heel lang waardevol zijn en gevonden worden via Google. </a:t>
            </a:r>
          </a:p>
          <a:p>
            <a:r>
              <a:rPr lang="nl-NL" dirty="0"/>
              <a:t>• Als je regelmatig (b.v. wekelijks) een blog schrijft over je favoriete onderwerp, </a:t>
            </a:r>
            <a:r>
              <a:rPr lang="nl-NL" dirty="0" err="1"/>
              <a:t>zul</a:t>
            </a:r>
            <a:r>
              <a:rPr lang="nl-NL" dirty="0"/>
              <a:t> je ook onderdeel worden van het ritme van mensen die je gaan zien als ‘</a:t>
            </a:r>
            <a:r>
              <a:rPr lang="nl-NL" dirty="0" err="1"/>
              <a:t>thought</a:t>
            </a:r>
            <a:r>
              <a:rPr lang="nl-NL" dirty="0"/>
              <a:t> leader’. Je bent dan niet alleen expert, maar wordt door de markt -inclusief journalisten- zo gezien. </a:t>
            </a:r>
          </a:p>
          <a:p>
            <a:r>
              <a:rPr lang="nl-NL" dirty="0"/>
              <a:t>• Dankzij je blogs ‘glijden’ potentiële klanten naar je bedrijf (met hun geld): ze typen bepaalde zoekwoorden bij Google in, landen op je blog en onderaan zien ze je hoe ze je eventueel kunnen bereiken.</a:t>
            </a: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51</a:t>
            </a:fld>
            <a:endParaRPr lang="nl-NL"/>
          </a:p>
        </p:txBody>
      </p:sp>
    </p:spTree>
    <p:extLst>
      <p:ext uri="{BB962C8B-B14F-4D97-AF65-F5344CB8AC3E}">
        <p14:creationId xmlns:p14="http://schemas.microsoft.com/office/powerpoint/2010/main" val="26228875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Was het vroeger slimmer</a:t>
            </a:r>
            <a:r>
              <a:rPr lang="nl-NL" baseline="0" dirty="0"/>
              <a:t> om kennis voor je te houden volgens het motto ‘kennis is macht’, in een transparante wereld is het delen van kennis juist de beste optie onder het motto: kennis is kracht. Of anders verwoord: Kennis is het enige dat vermenigvuldigt als je het deelt.</a:t>
            </a:r>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52</a:t>
            </a:fld>
            <a:endParaRPr lang="nl-NL"/>
          </a:p>
        </p:txBody>
      </p:sp>
    </p:spTree>
    <p:extLst>
      <p:ext uri="{BB962C8B-B14F-4D97-AF65-F5344CB8AC3E}">
        <p14:creationId xmlns:p14="http://schemas.microsoft.com/office/powerpoint/2010/main" val="35380084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Elke medewerker heeft</a:t>
            </a:r>
            <a:r>
              <a:rPr lang="nl-NL" baseline="0" dirty="0"/>
              <a:t> een expertise, waar hij of zij graag over praat (zelfs in het weekend) en waarvoor deze vaak wordt geraadpleegd. Ze zullen zich bewust moeten worden van dit ‘stokpaardje’, en geholpen worden om het ‘groot te brengen’ door bijvoorbeeld nieuwsartikelen over het onderwerp te volgen. Deze nieuwsartikelen moeten ze echter ook online delen (zogenaamde ‘content </a:t>
            </a:r>
            <a:r>
              <a:rPr lang="nl-NL" baseline="0" dirty="0" err="1"/>
              <a:t>curation</a:t>
            </a:r>
            <a:r>
              <a:rPr lang="nl-NL" baseline="0" dirty="0"/>
              <a:t>’) zodat mensen ze met het onderwerp van hun expertise gaan associëren. En om de zoveel tijd moeten ze hun visie over het onderwerp formuleren in een blog. Op deze manier bouwen ze een magneet voor klanten.</a:t>
            </a:r>
            <a:endParaRPr lang="nl-NL" dirty="0"/>
          </a:p>
          <a:p>
            <a:endParaRPr lang="nl-NL" baseline="0" dirty="0"/>
          </a:p>
          <a:p>
            <a:r>
              <a:rPr lang="nl-NL" baseline="0" dirty="0"/>
              <a:t>Medewerkers moeten ook de vrijheid hebben om de wereld te laten zien hoeveel plezier ze op hun werk hebben, bijvoorbeeld door het delen van foto’s. Dit maakt hen en hun bedrijf aantrekkelijker voor potentiële klanten (maar ook medewerkers).</a:t>
            </a: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53</a:t>
            </a:fld>
            <a:endParaRPr lang="nl-NL"/>
          </a:p>
        </p:txBody>
      </p:sp>
    </p:spTree>
    <p:extLst>
      <p:ext uri="{BB962C8B-B14F-4D97-AF65-F5344CB8AC3E}">
        <p14:creationId xmlns:p14="http://schemas.microsoft.com/office/powerpoint/2010/main" val="8712118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Hieronder zal het advies op het gebied</a:t>
            </a:r>
            <a:r>
              <a:rPr lang="nl-NL" baseline="0" dirty="0"/>
              <a:t> van </a:t>
            </a:r>
            <a:r>
              <a:rPr lang="nl-NL" baseline="0" dirty="0" err="1"/>
              <a:t>Social</a:t>
            </a:r>
            <a:r>
              <a:rPr lang="nl-NL" baseline="0" dirty="0"/>
              <a:t> Media Marketing worden geformuleerd.</a:t>
            </a:r>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54</a:t>
            </a:fld>
            <a:endParaRPr lang="nl-NL"/>
          </a:p>
        </p:txBody>
      </p:sp>
    </p:spTree>
    <p:extLst>
      <p:ext uri="{BB962C8B-B14F-4D97-AF65-F5344CB8AC3E}">
        <p14:creationId xmlns:p14="http://schemas.microsoft.com/office/powerpoint/2010/main" val="6415228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sz="1000" dirty="0"/>
              <a:t>Het woord ‘</a:t>
            </a:r>
            <a:r>
              <a:rPr lang="nl-NL" sz="1000" dirty="0" err="1"/>
              <a:t>social</a:t>
            </a:r>
            <a:r>
              <a:rPr lang="nl-NL" sz="1000" dirty="0"/>
              <a:t>’ zegt genoeg: je moet </a:t>
            </a:r>
            <a:r>
              <a:rPr lang="nl-NL" sz="1000" dirty="0" err="1"/>
              <a:t>social</a:t>
            </a:r>
            <a:r>
              <a:rPr lang="nl-NL" sz="1000" dirty="0"/>
              <a:t> media niet zien als het zoveelste marketinginstrument. </a:t>
            </a:r>
            <a:r>
              <a:rPr lang="nl-NL" sz="1000" dirty="0" err="1"/>
              <a:t>Social</a:t>
            </a:r>
            <a:r>
              <a:rPr lang="nl-NL" sz="1000" dirty="0"/>
              <a:t> media –en de achterliggende groeiende transparantie- maken het voor de mensen ‘achter’ je merk mogelijk om eenvoudig naar buiten te treden en online hun kennis en persoonlijkheid te laten zien. Dat is even slikken voor marketeers: van </a:t>
            </a:r>
            <a:r>
              <a:rPr lang="nl-NL" sz="1000" dirty="0" err="1"/>
              <a:t>nature</a:t>
            </a:r>
            <a:r>
              <a:rPr lang="nl-NL" sz="1000" dirty="0"/>
              <a:t> waren zij degenen bij wie de marktinformatie binnenkwam, en via wie de merkpropaganda naar buiten ging. Nu moeten ze dus accepteren dat iedereen in het bedrijf woordvoerder kan zijn, en vaak ook al is: op feestjes en andere gelegenheden vertellen zij over hun werkgever. Via </a:t>
            </a:r>
            <a:r>
              <a:rPr lang="nl-NL" sz="1000" dirty="0" err="1"/>
              <a:t>social</a:t>
            </a:r>
            <a:r>
              <a:rPr lang="nl-NL" sz="1000" dirty="0"/>
              <a:t> media wordt dat effect natuurlijk alleen nog maar verder versterkt.</a:t>
            </a:r>
          </a:p>
          <a:p>
            <a:r>
              <a:rPr lang="nl-NL" sz="1000" dirty="0"/>
              <a:t>Er zijn verschillende tools (zoals </a:t>
            </a:r>
            <a:r>
              <a:rPr lang="nl-NL" sz="1000" dirty="0" err="1"/>
              <a:t>Hootsuite</a:t>
            </a:r>
            <a:r>
              <a:rPr lang="nl-NL" sz="1000" dirty="0"/>
              <a:t>) waarmee je het verzenden van je boodschappen kunt ‘managen’. Probeer dat echter niet op de klassieke ‘zend’-manier te doen, maar stem je boodschap af op elk van de verschillende sociale netwerken. Waar je bij </a:t>
            </a:r>
            <a:r>
              <a:rPr lang="nl-NL" sz="1000" dirty="0" err="1"/>
              <a:t>social</a:t>
            </a:r>
            <a:r>
              <a:rPr lang="nl-NL" sz="1000" dirty="0"/>
              <a:t> media namelijk op moet letten is dat het weliswaar om dezelfde mensen gaat die je tegenkomt op je </a:t>
            </a:r>
            <a:r>
              <a:rPr lang="nl-NL" sz="1000" dirty="0" err="1"/>
              <a:t>Facebook</a:t>
            </a:r>
            <a:r>
              <a:rPr lang="nl-NL" sz="1000" dirty="0"/>
              <a:t> als op </a:t>
            </a:r>
            <a:r>
              <a:rPr lang="nl-NL" sz="1000" dirty="0" err="1"/>
              <a:t>LinkedIn</a:t>
            </a:r>
            <a:r>
              <a:rPr lang="nl-NL" sz="1000" dirty="0"/>
              <a:t>, maar dat hun </a:t>
            </a:r>
            <a:r>
              <a:rPr lang="nl-NL" sz="1000" dirty="0" err="1"/>
              <a:t>mindset</a:t>
            </a:r>
            <a:r>
              <a:rPr lang="nl-NL" sz="1000" dirty="0"/>
              <a:t> anders is. Iemand kan een puzzel op </a:t>
            </a:r>
            <a:r>
              <a:rPr lang="nl-NL" sz="1000" dirty="0" err="1"/>
              <a:t>Facebook</a:t>
            </a:r>
            <a:r>
              <a:rPr lang="nl-NL" sz="1000" dirty="0"/>
              <a:t> helemaal niet storend vinden of misschien wel leuk, maar hetzelfde puzzeltje op </a:t>
            </a:r>
            <a:r>
              <a:rPr lang="nl-NL" sz="1000" dirty="0" err="1"/>
              <a:t>LinkedIn</a:t>
            </a:r>
            <a:r>
              <a:rPr lang="nl-NL" sz="1000" dirty="0"/>
              <a:t> wordt door dezelfde persoon als irritant ervaren.</a:t>
            </a:r>
          </a:p>
          <a:p>
            <a:endParaRPr lang="nl-NL" sz="1000" dirty="0"/>
          </a:p>
          <a:p>
            <a:r>
              <a:rPr lang="nl-NL" sz="1000" b="1" dirty="0"/>
              <a:t>Bedrijfsaccounts op </a:t>
            </a:r>
            <a:r>
              <a:rPr lang="nl-NL" sz="1000" b="1" dirty="0" err="1"/>
              <a:t>Social</a:t>
            </a:r>
            <a:r>
              <a:rPr lang="nl-NL" sz="1000" b="1" dirty="0"/>
              <a:t> Media </a:t>
            </a:r>
          </a:p>
          <a:p>
            <a:r>
              <a:rPr lang="nl-NL" sz="1000" dirty="0"/>
              <a:t>Natuurlijk heeft elk bedrijf een ‘bedrijfsaccount’ op de belangrijkste </a:t>
            </a:r>
            <a:r>
              <a:rPr lang="nl-NL" sz="1000" dirty="0" err="1"/>
              <a:t>social</a:t>
            </a:r>
            <a:r>
              <a:rPr lang="nl-NL" sz="1000" dirty="0"/>
              <a:t> media nodig. Niet als substituut voor persoonlijke accounts, maar vooral om officiële mededelingen te kunnen doen zoals dat vroeger in de vorm van persberichten gebeurde, en om officieel te kunnen reageren.  De verwachting is dat de dialoog met de markt méér en méér tussen de mensen in het bedrijf en de mensen in de markt zal verlopen, waardoor de rol van het bedrijfsaccount dus naar achter wordt gedrukt. Voor de ‘grote vier’ dient een bedrijfsaccount te worden aangemaakt: Facebook, Twitter, LinkedIn en Instagram. </a:t>
            </a:r>
          </a:p>
          <a:p>
            <a:r>
              <a:rPr lang="nl-NL" sz="1000" dirty="0"/>
              <a:t>Voor deze vier netwerken is een bedrijfsaccount dus een ‘must’. Maar ook voor de andere </a:t>
            </a:r>
            <a:r>
              <a:rPr lang="nl-NL" sz="1000" dirty="0" err="1"/>
              <a:t>social</a:t>
            </a:r>
            <a:r>
              <a:rPr lang="nl-NL" sz="1000" dirty="0"/>
              <a:t> media is het aan te bevelen om een naam te ‘claimen’, al is het alleen om ‘cybersquatting’ (het als eerste claimen en vervolgens bezetten van een domeinnaam) door anderen te voorkomen. Of je deze daadwerkelijk inzet is natuurlijk afhankelijk van je doelgroep: op welke netwerken zitten ze (niet).</a:t>
            </a: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55</a:t>
            </a:fld>
            <a:endParaRPr lang="nl-NL"/>
          </a:p>
        </p:txBody>
      </p:sp>
    </p:spTree>
    <p:extLst>
      <p:ext uri="{BB962C8B-B14F-4D97-AF65-F5344CB8AC3E}">
        <p14:creationId xmlns:p14="http://schemas.microsoft.com/office/powerpoint/2010/main" val="8712118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Evenals de content manager heeft de </a:t>
            </a:r>
            <a:r>
              <a:rPr lang="nl-NL" dirty="0" err="1"/>
              <a:t>social</a:t>
            </a:r>
            <a:r>
              <a:rPr lang="nl-NL" dirty="0"/>
              <a:t> media manager een belangrijke platform-functie, hij of zij dient… </a:t>
            </a:r>
          </a:p>
          <a:p>
            <a:pPr marL="171450" indent="-171450">
              <a:buFont typeface="Arial" panose="020B0604020202020204" pitchFamily="34" charset="0"/>
              <a:buChar char="•"/>
            </a:pPr>
            <a:r>
              <a:rPr lang="nl-NL" dirty="0"/>
              <a:t>…mensen aan te nemen die ‘online converseren’ leuk vinden</a:t>
            </a:r>
          </a:p>
          <a:p>
            <a:pPr marL="171450" indent="-171450">
              <a:buFont typeface="Arial" panose="020B0604020202020204" pitchFamily="34" charset="0"/>
              <a:buChar char="•"/>
            </a:pPr>
            <a:r>
              <a:rPr lang="nl-NL" dirty="0"/>
              <a:t>…alle ‘online conversaties’ te inspireren en faciliteren van hun collega’s met de mensen in de markt</a:t>
            </a:r>
          </a:p>
          <a:p>
            <a:pPr marL="171450" indent="-171450">
              <a:buFont typeface="Arial" panose="020B0604020202020204" pitchFamily="34" charset="0"/>
              <a:buChar char="•"/>
            </a:pPr>
            <a:r>
              <a:rPr lang="nl-NL" dirty="0"/>
              <a:t>…alle bedrijfsaccounts op </a:t>
            </a:r>
            <a:r>
              <a:rPr lang="nl-NL" dirty="0" err="1"/>
              <a:t>social</a:t>
            </a:r>
            <a:r>
              <a:rPr lang="nl-NL" dirty="0"/>
              <a:t> media te beheren, en open te staan voor nieuwe </a:t>
            </a:r>
            <a:r>
              <a:rPr lang="nl-NL" dirty="0" err="1"/>
              <a:t>social</a:t>
            </a:r>
            <a:r>
              <a:rPr lang="nl-NL" dirty="0"/>
              <a:t> media (het kan snel veranderen)</a:t>
            </a:r>
          </a:p>
          <a:p>
            <a:pPr marL="171450" indent="-171450">
              <a:buFont typeface="Arial" panose="020B0604020202020204" pitchFamily="34" charset="0"/>
              <a:buChar char="•"/>
            </a:pPr>
            <a:r>
              <a:rPr lang="nl-NL" dirty="0"/>
              <a:t>…collega’s te helpen met hun persoonlijke accounts</a:t>
            </a:r>
          </a:p>
          <a:p>
            <a:pPr marL="171450" indent="-171450">
              <a:buFont typeface="Arial" panose="020B0604020202020204" pitchFamily="34" charset="0"/>
              <a:buChar char="•"/>
            </a:pPr>
            <a:r>
              <a:rPr lang="nl-NL" dirty="0"/>
              <a:t>…te monitoren wat er over het bedrijf en over belangrijke onderwerpen in de markt wordt gezegd</a:t>
            </a:r>
          </a:p>
          <a:p>
            <a:pPr marL="171450" indent="-171450">
              <a:buFont typeface="Arial" panose="020B0604020202020204" pitchFamily="34" charset="0"/>
              <a:buChar char="•"/>
            </a:pPr>
            <a:r>
              <a:rPr lang="nl-NL" dirty="0"/>
              <a:t>…alle statistieke ontwikkelingen te analyseren, en veranderingen voor te stellen op basis hiervan.</a:t>
            </a: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56</a:t>
            </a:fld>
            <a:endParaRPr lang="nl-NL"/>
          </a:p>
        </p:txBody>
      </p:sp>
    </p:spTree>
    <p:extLst>
      <p:ext uri="{BB962C8B-B14F-4D97-AF65-F5344CB8AC3E}">
        <p14:creationId xmlns:p14="http://schemas.microsoft.com/office/powerpoint/2010/main" val="8712118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NL" sz="600"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57</a:t>
            </a:fld>
            <a:endParaRPr lang="nl-NL"/>
          </a:p>
        </p:txBody>
      </p:sp>
    </p:spTree>
    <p:extLst>
      <p:ext uri="{BB962C8B-B14F-4D97-AF65-F5344CB8AC3E}">
        <p14:creationId xmlns:p14="http://schemas.microsoft.com/office/powerpoint/2010/main" val="8712118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Concrete uitwerking:</a:t>
            </a:r>
          </a:p>
          <a:p>
            <a:pPr marL="171450" indent="-171450">
              <a:buFont typeface="Arial" panose="020B0604020202020204" pitchFamily="34" charset="0"/>
              <a:buChar char="•"/>
            </a:pPr>
            <a:r>
              <a:rPr lang="nl-NL" dirty="0"/>
              <a:t>Benoem een content marketing manager en een </a:t>
            </a:r>
            <a:r>
              <a:rPr lang="nl-NL" dirty="0" err="1"/>
              <a:t>social</a:t>
            </a:r>
            <a:r>
              <a:rPr lang="nl-NL" dirty="0"/>
              <a:t> media manager. Dit hoeven geen twee fulltime banen te zijn en (dus) zouden ze door één persoon gecombineerd kunnen worden</a:t>
            </a:r>
          </a:p>
          <a:p>
            <a:pPr marL="171450" indent="-171450">
              <a:buFont typeface="Arial" panose="020B0604020202020204" pitchFamily="34" charset="0"/>
              <a:buChar char="•"/>
            </a:pPr>
            <a:r>
              <a:rPr lang="nl-NL" dirty="0"/>
              <a:t>Laat hen deze gebieden 'in de steigers' zetten: zorg dat ze alle benodigdheden (b.v. </a:t>
            </a:r>
            <a:r>
              <a:rPr lang="nl-NL" dirty="0" err="1"/>
              <a:t>video-apparatuur</a:t>
            </a:r>
            <a:r>
              <a:rPr lang="nl-NL" dirty="0"/>
              <a:t>) hebben om hun werk te doen. Elk van hen dient de eerder besproken activiteiten uit te voeren: accounts opzetten etc.</a:t>
            </a:r>
          </a:p>
          <a:p>
            <a:pPr marL="171450" indent="-171450">
              <a:buFont typeface="Arial" panose="020B0604020202020204" pitchFamily="34" charset="0"/>
              <a:buChar char="•"/>
            </a:pPr>
            <a:r>
              <a:rPr lang="nl-NL" dirty="0"/>
              <a:t>Beschrijf/update </a:t>
            </a:r>
            <a:r>
              <a:rPr lang="nl-NL" dirty="0" err="1"/>
              <a:t>Buyer</a:t>
            </a:r>
            <a:r>
              <a:rPr lang="nl-NL" dirty="0"/>
              <a:t> </a:t>
            </a:r>
            <a:r>
              <a:rPr lang="nl-NL" dirty="0" err="1"/>
              <a:t>Persona's</a:t>
            </a:r>
            <a:r>
              <a:rPr lang="nl-NL" dirty="0"/>
              <a:t> en hun koopcyclus</a:t>
            </a:r>
          </a:p>
          <a:p>
            <a:pPr marL="171450" indent="-171450">
              <a:buFont typeface="Arial" panose="020B0604020202020204" pitchFamily="34" charset="0"/>
              <a:buChar char="•"/>
            </a:pPr>
            <a:r>
              <a:rPr lang="nl-NL" dirty="0"/>
              <a:t>Stimuleer medewerkers om hun kennis en persoonlijkheid te delen: middels workshops (maar ook door zelf het goede voorbeeld te geven) kunnen ze gestimuleerd worden om te delen. Mochten ze dat toch niet willen doen dan kan hun kennis middels bijvoorbeeld interviews in bijvoorbeeld blogs worden verwerkt.</a:t>
            </a:r>
          </a:p>
          <a:p>
            <a:pPr marL="171450" indent="-171450">
              <a:buFont typeface="Arial" panose="020B0604020202020204" pitchFamily="34" charset="0"/>
              <a:buChar char="•"/>
            </a:pPr>
            <a:r>
              <a:rPr lang="nl-NL" dirty="0"/>
              <a:t>Bouw '</a:t>
            </a:r>
            <a:r>
              <a:rPr lang="nl-NL" dirty="0" err="1"/>
              <a:t>outbound</a:t>
            </a:r>
            <a:r>
              <a:rPr lang="nl-NL" dirty="0"/>
              <a:t>' marketing af: omdat 'content' een veel betere prijs/kwaliteitverhouding heeft is het aan te bevelen om reclame af te bouwen, met name 'onderbrekende' reclame.</a:t>
            </a: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58</a:t>
            </a:fld>
            <a:endParaRPr lang="nl-NL"/>
          </a:p>
        </p:txBody>
      </p:sp>
    </p:spTree>
    <p:extLst>
      <p:ext uri="{BB962C8B-B14F-4D97-AF65-F5344CB8AC3E}">
        <p14:creationId xmlns:p14="http://schemas.microsoft.com/office/powerpoint/2010/main" val="8712118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sz="600" dirty="0"/>
              <a:t>Zoals de meeste marketeers die bezig zijn met Content Marketing inmiddels hebben gemerkt, gaat het produceren van content soms best moeizaam. Zo hebben de schrijvers van blogs en andere teksten vaak meerdere externe en interne redenen om ‘nu’ even niet te produceren, een stok achter de deur kan dan handig zijn. Zeker bij bepaalde culturen (‘</a:t>
            </a:r>
            <a:r>
              <a:rPr lang="nl-NL" sz="600" dirty="0" err="1"/>
              <a:t>mañana</a:t>
            </a:r>
            <a:r>
              <a:rPr lang="nl-NL" sz="600" dirty="0"/>
              <a:t>’) en mensen die graag ‘</a:t>
            </a:r>
            <a:r>
              <a:rPr lang="nl-NL" sz="600" dirty="0" err="1"/>
              <a:t>procrastineren</a:t>
            </a:r>
            <a:r>
              <a:rPr lang="nl-NL" sz="600" dirty="0"/>
              <a:t>’ (uitstellen tot morgen) komt structuur van pas. En ook als je met meerdere collega’s content maakt kan het handig zijn om structuur in alle werkzaamheden te brengen. Maar ook vanuit de managementtheorie is het niet nieuw: als je doelen stelt (bijvoorbeeld op het gebied van content) dan moeten deze ‘SMART’ zijn: Specifiek, Meetbaar, Acceptabel, Realistisch, en de laatste letter in deze afkorting staat voor ‘Tijdgebonden’ oftewel ‘met een deadline’.</a:t>
            </a:r>
          </a:p>
          <a:p>
            <a:endParaRPr lang="nl-NL" sz="600" dirty="0"/>
          </a:p>
          <a:p>
            <a:r>
              <a:rPr lang="nl-NL" sz="600" dirty="0"/>
              <a:t>Een handig hulpmiddel in dat bovenstaande gevallen is de ‘content Marketing kalender’, waarin alle operationele werkzaamheden op het gebied van content Marketing worden verdeeld over een bepaalde periode. Dit kan een vaste tijdsperiode zijn zoals een bepaald kwartaal of een bepaald jaar, maar het kan ook zijn dat je met je kalender toewerkt naar een bepaalde datum, zoals een evenement. </a:t>
            </a:r>
          </a:p>
          <a:p>
            <a:r>
              <a:rPr lang="nl-NL" sz="600" dirty="0"/>
              <a:t>De ‘editorial </a:t>
            </a:r>
            <a:r>
              <a:rPr lang="nl-NL" sz="600" dirty="0" err="1"/>
              <a:t>calender</a:t>
            </a:r>
            <a:r>
              <a:rPr lang="nl-NL" sz="600" dirty="0"/>
              <a:t>’ is afkomstig uit de tijdschriftenbranche, waar thema’s vaak al een jaar van tevoren in een kalender werden gezet, zodat iedereen wist waar men aan toe was. Het is natuurlijk de vraag of dit in zo’n snel veranderende wereld nog werkt, maar het feit blijft dat structuur het werk zowel in kwalitatieve als kwantitatieve zin helpt.</a:t>
            </a:r>
          </a:p>
          <a:p>
            <a:r>
              <a:rPr lang="nl-NL" sz="600" dirty="0"/>
              <a:t>Een content Marketing kalender is een tabel die met meerdere programma’s kan worden gemaakt, alhoewel een Word-tabel of een werkblad in Excel het meest gangbaar is. Maar ook een ‘online kalender’ zoals Google </a:t>
            </a:r>
            <a:r>
              <a:rPr lang="nl-NL" sz="600" dirty="0" err="1"/>
              <a:t>Calender</a:t>
            </a:r>
            <a:r>
              <a:rPr lang="nl-NL" sz="600" dirty="0"/>
              <a:t> kan handig zijn als je er met meerdere mensen in wilt werken. </a:t>
            </a:r>
          </a:p>
          <a:p>
            <a:endParaRPr lang="nl-NL" sz="600" dirty="0"/>
          </a:p>
          <a:p>
            <a:r>
              <a:rPr lang="nl-NL" sz="600" b="1" dirty="0"/>
              <a:t>De content Marketing kalender: de basis</a:t>
            </a:r>
          </a:p>
          <a:p>
            <a:endParaRPr lang="nl-NL" sz="600" dirty="0"/>
          </a:p>
          <a:p>
            <a:r>
              <a:rPr lang="nl-NL" sz="600" dirty="0"/>
              <a:t>Als je ‘</a:t>
            </a:r>
            <a:r>
              <a:rPr lang="nl-NL" sz="600" dirty="0" err="1"/>
              <a:t>contentproducten</a:t>
            </a:r>
            <a:r>
              <a:rPr lang="nl-NL" sz="600" dirty="0"/>
              <a:t>’ toevoegt aan een bepaalde datum in een kalender dient daar het volgende in te staan:</a:t>
            </a:r>
          </a:p>
          <a:p>
            <a:r>
              <a:rPr lang="nl-NL" sz="600" dirty="0"/>
              <a:t>•	Beschrijving: Herkenbare titel</a:t>
            </a:r>
          </a:p>
          <a:p>
            <a:r>
              <a:rPr lang="nl-NL" sz="600" dirty="0"/>
              <a:t>•	Onderwerp en </a:t>
            </a:r>
            <a:r>
              <a:rPr lang="nl-NL" sz="600" dirty="0" err="1"/>
              <a:t>keywords</a:t>
            </a:r>
            <a:r>
              <a:rPr lang="nl-NL" sz="600" dirty="0"/>
              <a:t>: Waar draait het om?</a:t>
            </a:r>
          </a:p>
          <a:p>
            <a:r>
              <a:rPr lang="nl-NL" sz="600" dirty="0"/>
              <a:t>•	Naam: Wie moet het opleveren?</a:t>
            </a:r>
          </a:p>
          <a:p>
            <a:r>
              <a:rPr lang="nl-NL" sz="600" dirty="0"/>
              <a:t>•	Format: Wat voor product wordt het? (blog, </a:t>
            </a:r>
            <a:r>
              <a:rPr lang="nl-NL" sz="600" dirty="0" err="1"/>
              <a:t>white</a:t>
            </a:r>
            <a:r>
              <a:rPr lang="nl-NL" sz="600" dirty="0"/>
              <a:t> paper etc.)</a:t>
            </a:r>
          </a:p>
          <a:p>
            <a:r>
              <a:rPr lang="nl-NL" sz="600" dirty="0"/>
              <a:t>•	Status: Hoe ver zijn we (bijvoorbeeld bij ‘dikkere’ content zoals boeken)</a:t>
            </a:r>
          </a:p>
          <a:p>
            <a:r>
              <a:rPr lang="nl-NL" sz="600" dirty="0"/>
              <a:t>Probeer dit zorgvuldig te doen: je zult in praktijk merken dat je dit soort details vaak vergeet in te vullen, maar dat veel </a:t>
            </a:r>
            <a:r>
              <a:rPr lang="nl-NL" sz="600" dirty="0" err="1"/>
              <a:t>contentmarketing</a:t>
            </a:r>
            <a:r>
              <a:rPr lang="nl-NL" sz="600" dirty="0"/>
              <a:t> in praktijk juist daar op vastloopt. In de loop van tijd </a:t>
            </a:r>
            <a:r>
              <a:rPr lang="nl-NL" sz="600" dirty="0" err="1"/>
              <a:t>zul</a:t>
            </a:r>
            <a:r>
              <a:rPr lang="nl-NL" sz="600" dirty="0"/>
              <a:t> je merken dat de kalender verandert van een ‘verplicht nummertje’ naar het controlecentrum van je content management. In die fase zou je per ‘</a:t>
            </a:r>
            <a:r>
              <a:rPr lang="nl-NL" sz="600" dirty="0" err="1"/>
              <a:t>contentproduct</a:t>
            </a:r>
            <a:r>
              <a:rPr lang="nl-NL" sz="600" dirty="0"/>
              <a:t>’ wellicht nog andere details toe willen voegen:</a:t>
            </a:r>
          </a:p>
          <a:p>
            <a:r>
              <a:rPr lang="nl-NL" sz="600" dirty="0"/>
              <a:t>•	Doelgroepen: voor welke ‘</a:t>
            </a:r>
            <a:r>
              <a:rPr lang="nl-NL" sz="600" dirty="0" err="1"/>
              <a:t>buyer</a:t>
            </a:r>
            <a:r>
              <a:rPr lang="nl-NL" sz="600" dirty="0"/>
              <a:t> persona’ is het bedoeld?</a:t>
            </a:r>
          </a:p>
          <a:p>
            <a:r>
              <a:rPr lang="nl-NL" sz="600" dirty="0"/>
              <a:t>•	Doelmedia en -kanalen: waar komt het op internet terecht?</a:t>
            </a:r>
          </a:p>
          <a:p>
            <a:r>
              <a:rPr lang="nl-NL" sz="600" dirty="0"/>
              <a:t>•	Welke doelstellingen wil je bereiken met het </a:t>
            </a:r>
            <a:r>
              <a:rPr lang="nl-NL" sz="600" dirty="0" err="1"/>
              <a:t>contentproduct</a:t>
            </a:r>
            <a:r>
              <a:rPr lang="nl-NL" sz="600" dirty="0"/>
              <a:t>?</a:t>
            </a:r>
          </a:p>
          <a:p>
            <a:r>
              <a:rPr lang="nl-NL" sz="600" dirty="0"/>
              <a:t>•	Wie zijn er nog meer betrokken bij het product?</a:t>
            </a:r>
          </a:p>
          <a:p>
            <a:r>
              <a:rPr lang="nl-NL" sz="600" dirty="0"/>
              <a:t>•	Wanneer je product een blog is: welke </a:t>
            </a:r>
            <a:r>
              <a:rPr lang="nl-NL" sz="600" dirty="0" err="1"/>
              <a:t>social</a:t>
            </a:r>
            <a:r>
              <a:rPr lang="nl-NL" sz="600" dirty="0"/>
              <a:t> media berichten horen hierbij, zijn deze te plannen, etc.</a:t>
            </a:r>
          </a:p>
          <a:p>
            <a:r>
              <a:rPr lang="nl-NL" sz="600" dirty="0"/>
              <a:t>Je kunt de kalender op termijn ook gaan gebruiken om je nieuwe ideeën (bijvoorbeeld blog-onderwerpen) al vast te parkeren.</a:t>
            </a:r>
          </a:p>
          <a:p>
            <a:r>
              <a:rPr lang="nl-NL" sz="600" dirty="0"/>
              <a:t>Een content kalender moet gezien worden als hulpmiddel, niet als dwangbuis. Het is dan ook mogelijk en slim om periodiek (bijvoorbeeld elk kwartaal) te evalueren:</a:t>
            </a:r>
          </a:p>
          <a:p>
            <a:r>
              <a:rPr lang="nl-NL" sz="600" dirty="0"/>
              <a:t>•	Moet er iets aan de onderwerpen of </a:t>
            </a:r>
            <a:r>
              <a:rPr lang="nl-NL" sz="600" dirty="0" err="1"/>
              <a:t>keywords</a:t>
            </a:r>
            <a:r>
              <a:rPr lang="nl-NL" sz="600" dirty="0"/>
              <a:t> veranderen?</a:t>
            </a:r>
          </a:p>
          <a:p>
            <a:r>
              <a:rPr lang="nl-NL" sz="600" dirty="0"/>
              <a:t>•	Moeten we niet wat meer of juist minder aandacht aan bepaalde onderwerpen geven?</a:t>
            </a:r>
          </a:p>
          <a:p>
            <a:r>
              <a:rPr lang="nl-NL" sz="600" dirty="0"/>
              <a:t>•	Hebben we de juiste persoon op een ‘</a:t>
            </a:r>
            <a:r>
              <a:rPr lang="nl-NL" sz="600" dirty="0" err="1"/>
              <a:t>contentproduct</a:t>
            </a:r>
            <a:r>
              <a:rPr lang="nl-NL" sz="600" dirty="0"/>
              <a:t>’ zitten?</a:t>
            </a:r>
          </a:p>
          <a:p>
            <a:r>
              <a:rPr lang="nl-NL" sz="600" dirty="0"/>
              <a:t>•	Is de doelgroep nog de juiste?</a:t>
            </a:r>
          </a:p>
          <a:p>
            <a:r>
              <a:rPr lang="nl-NL" sz="600" dirty="0"/>
              <a:t>•	Is een ander format of medium wellicht beter?</a:t>
            </a:r>
          </a:p>
          <a:p>
            <a:r>
              <a:rPr lang="nl-NL" sz="600" dirty="0"/>
              <a:t>•	Kloppen de doelstellingen nog (alhoewel je deze natuurlijk niet teveel moet veranderen)</a:t>
            </a:r>
          </a:p>
          <a:p>
            <a:r>
              <a:rPr lang="nl-NL" sz="600" dirty="0"/>
              <a:t>Zoals hierboven gezegd kun je de content-kalender ook gebruiken om naar een bepaalde gebeurtenis toe te werken, bijvoorbeeld een evenement (beurs, congres </a:t>
            </a:r>
            <a:r>
              <a:rPr lang="nl-NL" sz="600" dirty="0" err="1"/>
              <a:t>etc</a:t>
            </a:r>
            <a:r>
              <a:rPr lang="nl-NL" sz="600" dirty="0"/>
              <a:t>). Je begint dan vanuit de datum van het evenement en gaat van daaruit terugwerken, bijvoorbeeld een half jaar terug. Je werkt dan met content langzaam naar een evenement toe, zodat je niet alleen de bekendheid genereert die je in het verleden met dure reclame moest kopen, maar ook de behoefte van mensen om te gaan. Zeker als het evenement (veel) kennis bevat is het vrij eenvoudig om bijvoorbeeld sprekers op het evenement alvast tipjes van de sluier op te laten lichten. In theorie zou je zelfs al hun presentatie online kunnen zetten, de meeste mensen komen immers toch om te zien dat/hoe hij gepresenteerd wordt.</a:t>
            </a: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59</a:t>
            </a:fld>
            <a:endParaRPr lang="nl-NL"/>
          </a:p>
        </p:txBody>
      </p:sp>
    </p:spTree>
    <p:extLst>
      <p:ext uri="{BB962C8B-B14F-4D97-AF65-F5344CB8AC3E}">
        <p14:creationId xmlns:p14="http://schemas.microsoft.com/office/powerpoint/2010/main" val="871211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Alle cases in dit sjabloon zijn standaard verborgen, je kunt zelf kiezen welke je gebruikt. De uitwerking van elke case staat onder de sheet.</a:t>
            </a:r>
            <a:endParaRPr lang="nl-NL" baseline="0"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6</a:t>
            </a:fld>
            <a:endParaRPr lang="nl-NL"/>
          </a:p>
        </p:txBody>
      </p:sp>
    </p:spTree>
    <p:extLst>
      <p:ext uri="{BB962C8B-B14F-4D97-AF65-F5344CB8AC3E}">
        <p14:creationId xmlns:p14="http://schemas.microsoft.com/office/powerpoint/2010/main" val="22321995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Het plaatje hierboven</a:t>
            </a:r>
            <a:r>
              <a:rPr lang="nl-NL" baseline="0" dirty="0"/>
              <a:t> is een goede metafoor voor traditionele marketing: duwen (‘</a:t>
            </a:r>
            <a:r>
              <a:rPr lang="nl-NL" baseline="0" dirty="0" err="1"/>
              <a:t>outbound</a:t>
            </a:r>
            <a:r>
              <a:rPr lang="nl-NL" baseline="0" dirty="0"/>
              <a:t>’) terwijl trekken (‘content’) beter werkt. Traditionele marketing werkt niet meer, is duur en niet leuk om mensen mee lastig te vallen. Content marketing is het tegenovergestelde: effectief, goedkoop en wel leuk. </a:t>
            </a:r>
            <a:endParaRPr lang="nl-NL" dirty="0"/>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60</a:t>
            </a:fld>
            <a:endParaRPr lang="nl-NL"/>
          </a:p>
        </p:txBody>
      </p:sp>
    </p:spTree>
    <p:extLst>
      <p:ext uri="{BB962C8B-B14F-4D97-AF65-F5344CB8AC3E}">
        <p14:creationId xmlns:p14="http://schemas.microsoft.com/office/powerpoint/2010/main" val="3484137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"Ach ja het houdt je van de straat". Ik ben onder de indruk van wat technisch leverancier </a:t>
            </a:r>
            <a:r>
              <a:rPr lang="nl-NL" dirty="0" err="1"/>
              <a:t>Hitma</a:t>
            </a:r>
            <a:r>
              <a:rPr lang="nl-NL" dirty="0"/>
              <a:t> allemaal doet op het gebied van content marketing, maar Manager Marketing &amp; Communicatie Astrid van </a:t>
            </a:r>
            <a:r>
              <a:rPr lang="nl-NL" dirty="0" err="1"/>
              <a:t>Ballegoy</a:t>
            </a:r>
            <a:r>
              <a:rPr lang="nl-NL" dirty="0"/>
              <a:t> blaast niet zo hoog van de toren. Samen met twee collega's is ze op een manier bezig die erg vernieuwend is binnen de marketing, zeker in de business-to-business. </a:t>
            </a:r>
            <a:r>
              <a:rPr lang="nl-NL" dirty="0" err="1"/>
              <a:t>Hitma</a:t>
            </a:r>
            <a:r>
              <a:rPr lang="nl-NL" dirty="0"/>
              <a:t> blijkt vooral het goud van de 'klantcase' te hebben ontdekt, een belangrijk onderdeel van hun content marketing. En ze beseffen bij </a:t>
            </a:r>
            <a:r>
              <a:rPr lang="nl-NL" dirty="0" err="1"/>
              <a:t>Hitma</a:t>
            </a:r>
            <a:r>
              <a:rPr lang="nl-NL" dirty="0"/>
              <a:t> ook dat dit middel perfect is om 'impliciet' reclame voor jezelf te maken, want expliciete reclame werkt niet meer zo geweldig tegenwoordig. Precies zoals voormalig zwembadenverkoper en inmiddels content-</a:t>
            </a:r>
            <a:r>
              <a:rPr lang="nl-NL" dirty="0" err="1"/>
              <a:t>marketingoeroe</a:t>
            </a:r>
            <a:r>
              <a:rPr lang="nl-NL" dirty="0"/>
              <a:t> Marcus </a:t>
            </a:r>
            <a:r>
              <a:rPr lang="nl-NL" dirty="0" err="1"/>
              <a:t>Sheridan</a:t>
            </a:r>
            <a:r>
              <a:rPr lang="nl-NL" dirty="0"/>
              <a:t> het vertelt. Even een tussenstapje.</a:t>
            </a:r>
          </a:p>
          <a:p>
            <a:endParaRPr lang="nl-NL" dirty="0"/>
          </a:p>
          <a:p>
            <a:r>
              <a:rPr lang="nl-NL" dirty="0"/>
              <a:t>Zwembaden vol kennis</a:t>
            </a:r>
          </a:p>
          <a:p>
            <a:endParaRPr lang="nl-NL" dirty="0"/>
          </a:p>
          <a:p>
            <a:r>
              <a:rPr lang="nl-NL" dirty="0"/>
              <a:t>Marcus </a:t>
            </a:r>
            <a:r>
              <a:rPr lang="nl-NL" dirty="0" err="1"/>
              <a:t>Sheridan</a:t>
            </a:r>
            <a:r>
              <a:rPr lang="nl-NL" dirty="0"/>
              <a:t> is van oorsprong zwembadenverkoper, en is op een hele simpele manier de grootste zwembadenverkoper van de VS geworden: hij zette alle antwoorden op alle vragen over zwembaden online, en eerlijk. Marcus is impliciet in zijn verkoop: hij zegt niet ‘koop mijn advies’, maar zegt "Toen ik mijn klant X adviseerde over probleem Y, gaf ik advies Z". En mensen benaderen hem: “Kun je dat voor mij ook?”. Marcus noemt het '</a:t>
            </a:r>
            <a:r>
              <a:rPr lang="nl-NL" dirty="0" err="1"/>
              <a:t>subtle</a:t>
            </a:r>
            <a:r>
              <a:rPr lang="nl-NL" dirty="0"/>
              <a:t> </a:t>
            </a:r>
            <a:r>
              <a:rPr lang="nl-NL" dirty="0" err="1"/>
              <a:t>selling</a:t>
            </a:r>
            <a:r>
              <a:rPr lang="nl-NL" dirty="0"/>
              <a:t>', ik heb het in een blog ooit '</a:t>
            </a:r>
            <a:r>
              <a:rPr lang="nl-NL" dirty="0" err="1"/>
              <a:t>implicietjes</a:t>
            </a:r>
            <a:r>
              <a:rPr lang="nl-NL" dirty="0"/>
              <a:t>' genoemd.</a:t>
            </a:r>
          </a:p>
          <a:p>
            <a:r>
              <a:rPr lang="nl-NL" dirty="0"/>
              <a:t>Dat is ook de kracht van een klantcase, en bij </a:t>
            </a:r>
            <a:r>
              <a:rPr lang="nl-NL" dirty="0" err="1"/>
              <a:t>Hitma</a:t>
            </a:r>
            <a:r>
              <a:rPr lang="nl-NL" dirty="0"/>
              <a:t> maken ze er dankbaar gebruik van. Ze willen daarbij niet te </a:t>
            </a:r>
            <a:r>
              <a:rPr lang="nl-NL" dirty="0" err="1"/>
              <a:t>borstklopperig</a:t>
            </a:r>
            <a:r>
              <a:rPr lang="nl-NL" dirty="0"/>
              <a:t> zijn, zo legde Astrid van </a:t>
            </a:r>
            <a:r>
              <a:rPr lang="nl-NL" dirty="0" err="1"/>
              <a:t>Ballegoy</a:t>
            </a:r>
            <a:r>
              <a:rPr lang="nl-NL" dirty="0"/>
              <a:t> onlangs uit in een artikel op de website van Industrial </a:t>
            </a:r>
            <a:r>
              <a:rPr lang="nl-NL" dirty="0" err="1"/>
              <a:t>Social</a:t>
            </a:r>
            <a:r>
              <a:rPr lang="nl-NL" dirty="0"/>
              <a:t> Media: ‘We willen aan de hand van een verhaal, een praktijkvoorbeeld schetsen om bezoekers daardoor te laten ervaren hoe het werkt. Waar we tegenaan zijn gelopen bij de uitvoering van een project en hoe onze deskundigen dat hebben aangepakt en opgelost.’</a:t>
            </a:r>
          </a:p>
          <a:p>
            <a:r>
              <a:rPr lang="nl-NL" dirty="0"/>
              <a:t>De menselijk kant van het bedrijf staat centraal bij de klantcases, zo zegt ze in het artikel ‘We willen laten zien waar we voor staan en wat we voor klanten kunnen betekenen. We willen via het blog, dat aan de website is gelinkt, via de verhalen ook graag potentiële relaties op onze mogelijkheden wijzen. Met als uiteindelijke doel om met ze in contact te komen.’ Want dat willen veel mensen nog wel eens vergeten: content marketing is geen liefdadigheid, het moet uiteindelijk geld opleveren. En </a:t>
            </a:r>
            <a:r>
              <a:rPr lang="nl-NL" dirty="0" err="1"/>
              <a:t>Hitma</a:t>
            </a:r>
            <a:r>
              <a:rPr lang="nl-NL" dirty="0"/>
              <a:t> is erg actief in het aantrekken van geld: er zijn verschillende blogs, </a:t>
            </a:r>
            <a:r>
              <a:rPr lang="nl-NL" dirty="0" err="1"/>
              <a:t>Youtube</a:t>
            </a:r>
            <a:r>
              <a:rPr lang="nl-NL" dirty="0"/>
              <a:t> kanalen, Flipboard magazines, specialistische websites, noem maar op. En een belangrijk boegbeeld dat wordt ingezet is Dick Verhoef, de man die alles weet van 'breekplaten'.</a:t>
            </a:r>
          </a:p>
          <a:p>
            <a:endParaRPr lang="nl-NL" dirty="0"/>
          </a:p>
          <a:p>
            <a:r>
              <a:rPr lang="nl-NL" dirty="0"/>
              <a:t>De </a:t>
            </a:r>
            <a:r>
              <a:rPr lang="nl-NL" dirty="0" err="1"/>
              <a:t>tweets</a:t>
            </a:r>
            <a:r>
              <a:rPr lang="nl-NL" dirty="0"/>
              <a:t> van de Breekplatenspecialist</a:t>
            </a:r>
          </a:p>
          <a:p>
            <a:endParaRPr lang="nl-NL" dirty="0"/>
          </a:p>
          <a:p>
            <a:r>
              <a:rPr lang="nl-NL" dirty="0"/>
              <a:t>Dirk Verhoef deelt zijn kennis over 'breekplaten' online op alle mogelijke plekken: een website, </a:t>
            </a:r>
            <a:r>
              <a:rPr lang="nl-NL" dirty="0" err="1"/>
              <a:t>LinkedIn</a:t>
            </a:r>
            <a:r>
              <a:rPr lang="nl-NL" dirty="0"/>
              <a:t>, </a:t>
            </a:r>
            <a:r>
              <a:rPr lang="nl-NL" dirty="0" err="1"/>
              <a:t>Youtube</a:t>
            </a:r>
            <a:r>
              <a:rPr lang="nl-NL" dirty="0"/>
              <a:t> en </a:t>
            </a:r>
            <a:r>
              <a:rPr lang="nl-NL" dirty="0" err="1"/>
              <a:t>Twitter</a:t>
            </a:r>
            <a:r>
              <a:rPr lang="nl-NL" dirty="0"/>
              <a:t>. Wat wel opvalt: Google+ is nog niet ontdekt, maar goed daar komt toch bijna niemand. En het werkt: Dick is voor een binnendienstman 'wereldberoemd' onder de doelgroepen, en ontvangt regelmatig zelfs mails met aanhef "Beste Breekplatenspecialist". De 'Breekplatenspecialist' was het eerste project waarbij </a:t>
            </a:r>
            <a:r>
              <a:rPr lang="nl-NL" dirty="0" err="1"/>
              <a:t>Hitma</a:t>
            </a:r>
            <a:r>
              <a:rPr lang="nl-NL" dirty="0"/>
              <a:t> actief de sociale media gingen inzetten. Met name </a:t>
            </a:r>
            <a:r>
              <a:rPr lang="nl-NL" dirty="0" err="1"/>
              <a:t>Twitter</a:t>
            </a:r>
            <a:r>
              <a:rPr lang="nl-NL" dirty="0"/>
              <a:t> heeft een belangrijke bijdrage geleverd aan de naamsbekendheid: binnen 1 jaar hadden ze de Breekplatenspecialist op de kaart gezet (mede door een EK-actie), en de financiële resultaten waren ook beter dan verwacht. Bij de Breekplatenspecialist had </a:t>
            </a:r>
            <a:r>
              <a:rPr lang="nl-NL" dirty="0" err="1"/>
              <a:t>Hitma</a:t>
            </a:r>
            <a:r>
              <a:rPr lang="nl-NL" dirty="0"/>
              <a:t> wel een beetje last van de remmende voorsprong. Zo hebben ze op de andere (nieuwere) sites een blog, en dat blijkt een schot in de roos. En dat is bekend.</a:t>
            </a:r>
          </a:p>
          <a:p>
            <a:r>
              <a:rPr lang="nl-NL" dirty="0"/>
              <a:t>Blogs blijken ideaal om te laten zien waarin de specialisten van </a:t>
            </a:r>
            <a:r>
              <a:rPr lang="nl-NL" dirty="0" err="1"/>
              <a:t>Hitma</a:t>
            </a:r>
            <a:r>
              <a:rPr lang="nl-NL" dirty="0"/>
              <a:t> uitblinken, over welke vakkennis zij beschikken. De blog-artikelen zijn de populairste pagina's op de sites van </a:t>
            </a:r>
            <a:r>
              <a:rPr lang="nl-NL" dirty="0" err="1"/>
              <a:t>Hitma</a:t>
            </a:r>
            <a:r>
              <a:rPr lang="nl-NL" dirty="0"/>
              <a:t>, en de content is ook ideaal om te delen via bijvoorbeeld </a:t>
            </a:r>
            <a:r>
              <a:rPr lang="nl-NL" dirty="0" err="1"/>
              <a:t>Linkedin</a:t>
            </a:r>
            <a:r>
              <a:rPr lang="nl-NL" dirty="0"/>
              <a:t>, </a:t>
            </a:r>
            <a:r>
              <a:rPr lang="nl-NL" dirty="0" err="1"/>
              <a:t>Twitter</a:t>
            </a:r>
            <a:r>
              <a:rPr lang="nl-NL" dirty="0"/>
              <a:t> en Flipboard. Ook de 'traditionele' vakpers haakt erop in en benadert de technische medewerkers van </a:t>
            </a:r>
            <a:r>
              <a:rPr lang="nl-NL" dirty="0" err="1"/>
              <a:t>Hitma</a:t>
            </a:r>
            <a:r>
              <a:rPr lang="nl-NL" dirty="0"/>
              <a:t> vaker dan voorheen om mee te werken aan artikelen of interviews. En last but </a:t>
            </a:r>
            <a:r>
              <a:rPr lang="nl-NL" dirty="0" err="1"/>
              <a:t>not</a:t>
            </a:r>
            <a:r>
              <a:rPr lang="nl-NL" dirty="0"/>
              <a:t> </a:t>
            </a:r>
            <a:r>
              <a:rPr lang="nl-NL" dirty="0" err="1"/>
              <a:t>least</a:t>
            </a:r>
            <a:r>
              <a:rPr lang="nl-NL" dirty="0"/>
              <a:t>: de inhoud van de blogteksten wordt goed gevonden door Google, goede </a:t>
            </a:r>
            <a:r>
              <a:rPr lang="nl-NL" dirty="0" err="1"/>
              <a:t>inbound</a:t>
            </a:r>
            <a:r>
              <a:rPr lang="nl-NL" dirty="0"/>
              <a:t> marketing dus.</a:t>
            </a:r>
          </a:p>
          <a:p>
            <a:endParaRPr lang="nl-NL" dirty="0"/>
          </a:p>
          <a:p>
            <a:r>
              <a:rPr lang="nl-NL" dirty="0"/>
              <a:t>Ondanks alle succesverhalen is er, net als veel andere bedrijven die voorop lopen, ook bij </a:t>
            </a:r>
            <a:r>
              <a:rPr lang="nl-NL" dirty="0" err="1"/>
              <a:t>Hitma</a:t>
            </a:r>
            <a:r>
              <a:rPr lang="nl-NL" dirty="0"/>
              <a:t> intern nog veel scepsis en weerstand, "We focussen ons daarom op de enthousiastelingen en hopen zo meer medestanders te krijgen." Astrid is enthousiast, dat merk ik, en haar enthousiasme is moeilijk in toom te houden lijkt het. En het is voorlopig ook nog niet over vertelt ze: "Ben met nog iets nieuws bezig, maar daarover later dit jaar meer."  Ondanks haar openheid en de grote hoeveelheden content die ze online zet, kan Astrid toch geheimzinnig zijn. En ach: wat is er saaier dan volledige openheid? We zullen het jaar gewoon uit moeten zitten ben ik bang.</a:t>
            </a: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7</a:t>
            </a:fld>
            <a:endParaRPr lang="nl-NL"/>
          </a:p>
        </p:txBody>
      </p:sp>
    </p:spTree>
    <p:extLst>
      <p:ext uri="{BB962C8B-B14F-4D97-AF65-F5344CB8AC3E}">
        <p14:creationId xmlns:p14="http://schemas.microsoft.com/office/powerpoint/2010/main" val="270219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"Ik wist helemaal niet dat er een naam voor mijn marketing was, dus ik noemde het maar Marketing 2.0". Hans Buskens, commercieel directeur van automatiseringsbedrijf </a:t>
            </a:r>
            <a:r>
              <a:rPr lang="nl-NL" dirty="0" err="1"/>
              <a:t>PieterBas</a:t>
            </a:r>
            <a:r>
              <a:rPr lang="nl-NL" dirty="0"/>
              <a:t>, beseft dat 'marketing 1.0' niet meer werkt, en is overgestapt op content marketing. Zijn case is echt een schoolvoorbeeld van hoe klassieke marketing niet meer werkt, en wat je dan wel moet doen. Een perfecte case voor de NIMA-examens van de toekomst zeg maar. Maar voordat ik uitleg waarom: eerst iets over het bedrijf zelf.</a:t>
            </a:r>
          </a:p>
          <a:p>
            <a:endParaRPr lang="nl-NL" dirty="0"/>
          </a:p>
          <a:p>
            <a:r>
              <a:rPr lang="nl-NL" dirty="0" err="1"/>
              <a:t>PieterBas</a:t>
            </a:r>
            <a:r>
              <a:rPr lang="nl-NL" dirty="0"/>
              <a:t> bestaat al 25 jaar, en is een echte niche-speler: het bedrijf ontwikkelt automatisering voor afvalverwerkingsbedrijven, de laatste jaren natuurlijk een belangrijke groeimarkt. Voor degenen die hun marketingkennis nog paraat hebben: </a:t>
            </a:r>
            <a:r>
              <a:rPr lang="nl-NL" dirty="0" err="1"/>
              <a:t>PieterBas</a:t>
            </a:r>
            <a:r>
              <a:rPr lang="nl-NL" dirty="0"/>
              <a:t> heeft gekozen voor een strategie van 'Product </a:t>
            </a:r>
            <a:r>
              <a:rPr lang="nl-NL" dirty="0" err="1"/>
              <a:t>Leadership</a:t>
            </a:r>
            <a:r>
              <a:rPr lang="nl-NL" dirty="0"/>
              <a:t>', alhoewel langzaam richting 'Customer </a:t>
            </a:r>
            <a:r>
              <a:rPr lang="nl-NL" dirty="0" err="1"/>
              <a:t>Intimacy</a:t>
            </a:r>
            <a:r>
              <a:rPr lang="nl-NL" dirty="0"/>
              <a:t>' wordt bewogen, mede met behulp van content marketing. Bij het bedrijf werken 21 mensen, en naast Hans is ook zijn broer Pieter Bas (jawel) mede-eigenaar.</a:t>
            </a:r>
          </a:p>
          <a:p>
            <a:r>
              <a:rPr lang="nl-NL" dirty="0"/>
              <a:t>Tot enkele jaren terug beperkte de marketing van </a:t>
            </a:r>
            <a:r>
              <a:rPr lang="nl-NL" dirty="0" err="1"/>
              <a:t>PieterBas</a:t>
            </a:r>
            <a:r>
              <a:rPr lang="nl-NL" dirty="0"/>
              <a:t> zich met name tot direct marketing campagnes. Een centraal concept (zoals het '</a:t>
            </a:r>
            <a:r>
              <a:rPr lang="nl-NL" dirty="0" err="1"/>
              <a:t>PieterBas</a:t>
            </a:r>
            <a:r>
              <a:rPr lang="nl-NL" dirty="0"/>
              <a:t> kinderspel') werd via allerlei media de markt in geslingerd, met het generen van 'leads' als doel. Klinkt nu oubollig, maar in de jaren '80 hoorde </a:t>
            </a:r>
            <a:r>
              <a:rPr lang="nl-NL" dirty="0" err="1"/>
              <a:t>PieterBas</a:t>
            </a:r>
            <a:r>
              <a:rPr lang="nl-NL" dirty="0"/>
              <a:t> bij de kopgroep op dit gebied.</a:t>
            </a:r>
          </a:p>
          <a:p>
            <a:r>
              <a:rPr lang="nl-NL" dirty="0"/>
              <a:t>In 2011 besefte Hans Buskens echter dat zijn marketing niet meer werkt, en tijdens een 'heisessie' werd de stand opgemaakt: nauwelijks nog respons op direct marketing (van 2% naar 0%), een conversie op telemarketing die was gedaald van 33% naar 5% en geen enkele lead via de advertenties. De eerste reactie op deze ontwikkeling was die van 'versterking': nog vaker adverteren, in nog meer media. Naast een stijging van de kosten leverde dit ook een imago bij potentiële klanten op dat haaks stond op het beeld dat ze uit wilden stralen: dat van cowboys, snelle jongens die uit zijn op snel scoren in plaats van op kwaliteit, kennis en innovatie. Hans somde tijdens de heisessie ook nog wat recente marktontwikkelingen op, die vooral met internet te maken hadden: transparantie, </a:t>
            </a:r>
            <a:r>
              <a:rPr lang="nl-NL" dirty="0" err="1"/>
              <a:t>social</a:t>
            </a:r>
            <a:r>
              <a:rPr lang="nl-NL" dirty="0"/>
              <a:t> media en een klant die steeds mondiger en deskundiger werd vanwege de ontsluiting van alle wereldwijde kennis. Allemaal zaken die erop wezen dat het zo niet langer kon.</a:t>
            </a:r>
          </a:p>
          <a:p>
            <a:endParaRPr lang="nl-NL" dirty="0"/>
          </a:p>
          <a:p>
            <a:endParaRPr lang="nl-NL" dirty="0"/>
          </a:p>
          <a:p>
            <a:r>
              <a:rPr lang="nl-NL" dirty="0"/>
              <a:t>De conclusie van de heisessie was duidelijk: in 2012 zou </a:t>
            </a:r>
            <a:r>
              <a:rPr lang="nl-NL" dirty="0" err="1"/>
              <a:t>PieterBas</a:t>
            </a:r>
            <a:r>
              <a:rPr lang="nl-NL" dirty="0"/>
              <a:t> beginnen met activiteiten die nu 'content marketing' worden genoemd, waarbij de focus zou verschuiven van 'onze producten leidend' naar 'de interesses van de doelgroep leidend'. Primaire doelstelling werd </a:t>
            </a:r>
            <a:r>
              <a:rPr lang="nl-NL" dirty="0" err="1"/>
              <a:t>PieterBas</a:t>
            </a:r>
            <a:r>
              <a:rPr lang="nl-NL" dirty="0"/>
              <a:t> positioneren als autoriteit door kennis en informatie onvoorwaardelijk en met iedereen te delen. Leadgeneratie werd een secundair, afgeleid doel: als we in het eerste zouden slagen zou het tweede vanzelf volgen, zo redeneerde Hans. </a:t>
            </a:r>
          </a:p>
          <a:p>
            <a:r>
              <a:rPr lang="nl-NL" dirty="0"/>
              <a:t>Belangrijk in de nieuwe strategie is dat het blog centraal kwam te staan en dat álle andere media erop gericht zijn om mensen naar het blog te trekken. De communicatiedoelstelling van alle andere media (online én offline) was dus: bekendheid van en bezoekers op het </a:t>
            </a:r>
            <a:r>
              <a:rPr lang="nl-NL" dirty="0" err="1"/>
              <a:t>PieterBas</a:t>
            </a:r>
            <a:r>
              <a:rPr lang="nl-NL" dirty="0"/>
              <a:t>-blog genereren. Op de website kreeg het blog daarom een centrale plaats, en een journaliste werd ingehuurd om deze periodiek te vullen met nieuwe teksten. De focus in de gebruikte middelen kwam online te liggen: er werd nog wel geadverteerd in vakbladen, maar daarnaast werd ingezet op e-mailmarketing, marketing via </a:t>
            </a:r>
            <a:r>
              <a:rPr lang="nl-NL" dirty="0" err="1"/>
              <a:t>social</a:t>
            </a:r>
            <a:r>
              <a:rPr lang="nl-NL" dirty="0"/>
              <a:t> media en free </a:t>
            </a:r>
            <a:r>
              <a:rPr lang="nl-NL" dirty="0" err="1"/>
              <a:t>publicity</a:t>
            </a:r>
            <a:r>
              <a:rPr lang="nl-NL" dirty="0"/>
              <a:t> op websites en blogs.</a:t>
            </a:r>
          </a:p>
          <a:p>
            <a:r>
              <a:rPr lang="nl-NL" dirty="0"/>
              <a:t>Na een jaar werd geëvalueerd: alle doelen waren behaald. Dankzij de kennis en informatie die online werd gedeeld verschoof het imago weer in de richting van wat men wenste: een innovatieve en deskundige kwaliteitsleverancier met een focus op de afvalbranche. Daarnaast leverde het ook veel potentiële klanten op die </a:t>
            </a:r>
            <a:r>
              <a:rPr lang="nl-NL" dirty="0" err="1"/>
              <a:t>PieterBas</a:t>
            </a:r>
            <a:r>
              <a:rPr lang="nl-NL" dirty="0"/>
              <a:t> benaderden aan de hand van de artikelen die men las. </a:t>
            </a:r>
          </a:p>
          <a:p>
            <a:r>
              <a:rPr lang="nl-NL" dirty="0"/>
              <a:t>Een ongepland maar belangrijk en gewenst neveneffect was het effect op de interne organisatie: medewerkers waren niet alleen beter geïnformeerd, maar ook trotser en méér betrokken dan eerst. En dat heeft weer een positieve magneetwerking op het aantrekken van nieuwe medewerkers: vacatures werden vrij snel ingevuld, door erg goede krachten. Kostte het werven van een nieuwe medewerker eerst nog zo'n € 2500,- tot € 10.000,-, nu was men voor € 139,- klaar.</a:t>
            </a:r>
          </a:p>
          <a:p>
            <a:endParaRPr lang="nl-NL" dirty="0"/>
          </a:p>
          <a:p>
            <a:r>
              <a:rPr lang="nl-NL" dirty="0"/>
              <a:t>"Onze nieuwe content marketing blijkt dus succesvol", zo vervolgt Hans Buskens, "Maar er is nog veel te doen: meer dialoog creëren met de markt, het streven naar bijdragen van klanten aan de content over </a:t>
            </a:r>
            <a:r>
              <a:rPr lang="nl-NL" dirty="0" err="1"/>
              <a:t>PieterBas</a:t>
            </a:r>
            <a:r>
              <a:rPr lang="nl-NL" dirty="0"/>
              <a:t> en </a:t>
            </a:r>
            <a:r>
              <a:rPr lang="nl-NL" dirty="0" err="1"/>
              <a:t>contentmarketing</a:t>
            </a:r>
            <a:r>
              <a:rPr lang="nl-NL" dirty="0"/>
              <a:t> ook gaan inzetten ter ondersteuning van sales (</a:t>
            </a:r>
            <a:r>
              <a:rPr lang="nl-NL" dirty="0" err="1"/>
              <a:t>white</a:t>
            </a:r>
            <a:r>
              <a:rPr lang="nl-NL" dirty="0"/>
              <a:t>-papers, </a:t>
            </a:r>
            <a:r>
              <a:rPr lang="nl-NL" dirty="0" err="1"/>
              <a:t>webinars</a:t>
            </a:r>
            <a:r>
              <a:rPr lang="nl-NL" dirty="0"/>
              <a:t>, etc.) en om bestaande klanten te binden en ambassadeurs van ze te maken.” Hans ziet duidelijk de kansen hiervan, waardoor hij in de toekomst met 'echte' content marketing bezig kan zijn, zoals hij het noemt. Een "spannende reis" volgens Hans "Want je bent aan het vallen en opstaan. Maar dat is niet erg, de grootste lol van deze reis is niet de spanning zelf, het is het feit dat je niet weet waar hij naar toe zal gaan".</a:t>
            </a: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8</a:t>
            </a:fld>
            <a:endParaRPr lang="nl-NL"/>
          </a:p>
        </p:txBody>
      </p:sp>
    </p:spTree>
    <p:extLst>
      <p:ext uri="{BB962C8B-B14F-4D97-AF65-F5344CB8AC3E}">
        <p14:creationId xmlns:p14="http://schemas.microsoft.com/office/powerpoint/2010/main" val="2353263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“Nee, op dit moment hebben wij geen interesse in een kennismakingsgesprek. U bent één van de tien bedrijven die ons hiervoor deze week benaderde”. Het bouwbedrijf </a:t>
            </a:r>
            <a:r>
              <a:rPr lang="nl-NL" dirty="0" err="1"/>
              <a:t>Huybregts</a:t>
            </a:r>
            <a:r>
              <a:rPr lang="nl-NL" dirty="0"/>
              <a:t> </a:t>
            </a:r>
            <a:r>
              <a:rPr lang="nl-NL" dirty="0" err="1"/>
              <a:t>Relou</a:t>
            </a:r>
            <a:r>
              <a:rPr lang="nl-NL" dirty="0"/>
              <a:t> had al vrij snel door dat </a:t>
            </a:r>
            <a:r>
              <a:rPr lang="nl-NL" dirty="0" err="1"/>
              <a:t>cold</a:t>
            </a:r>
            <a:r>
              <a:rPr lang="nl-NL" dirty="0"/>
              <a:t> </a:t>
            </a:r>
            <a:r>
              <a:rPr lang="nl-NL" dirty="0" err="1"/>
              <a:t>calling</a:t>
            </a:r>
            <a:r>
              <a:rPr lang="nl-NL" dirty="0"/>
              <a:t> niet meer werkte. Bij selectietrajecten was men vaak één van de 30-40 bedrijven die in aanmerking wilden komen voor een project, zeker gedurende de recessie was het lastig op te vallen tussen de vele inschrijvingen. Men merkte dat vragende partijen bij tendertrajecten en preselecties toch vaak teruggrepen naar partijen welke ze al kende en dus waar ze al een gevoel bij hadden. Want op het moment dat de nieuwe klanten hun keuze moesten maken hadden ze vaak nog geen gevoel bij ‘</a:t>
            </a:r>
            <a:r>
              <a:rPr lang="nl-NL" dirty="0" err="1"/>
              <a:t>Huybregts</a:t>
            </a:r>
            <a:r>
              <a:rPr lang="nl-NL" dirty="0"/>
              <a:t> </a:t>
            </a:r>
            <a:r>
              <a:rPr lang="nl-NL" dirty="0" err="1"/>
              <a:t>Relou</a:t>
            </a:r>
            <a:r>
              <a:rPr lang="nl-NL" dirty="0"/>
              <a:t>’. Elke keer weer spannend dus. Maar wat de mensen van het bedrijf niet doorhadden, was dat de oplossing van hun probleem best wel dichtbij lag: het zat namelijk al in hun genen. Ze deelden al jaren kennis, zonder te beseffen dat dit ‘magneetwerking’ op (nieuwe) klanten kan hebben. En dat de beslissers bij projecten hierdoor een ‘gevoel’ bij </a:t>
            </a:r>
            <a:r>
              <a:rPr lang="nl-NL" dirty="0" err="1"/>
              <a:t>Huybregts</a:t>
            </a:r>
            <a:r>
              <a:rPr lang="nl-NL" dirty="0"/>
              <a:t> </a:t>
            </a:r>
            <a:r>
              <a:rPr lang="nl-NL" dirty="0" err="1"/>
              <a:t>Relou</a:t>
            </a:r>
            <a:r>
              <a:rPr lang="nl-NL" dirty="0"/>
              <a:t> kunnen krijgen. Hoe ze dat doen vertel ik zo, eerst iets over het bedrijf.</a:t>
            </a:r>
          </a:p>
          <a:p>
            <a:endParaRPr lang="nl-NL" dirty="0"/>
          </a:p>
          <a:p>
            <a:r>
              <a:rPr lang="nl-NL" dirty="0"/>
              <a:t>Het bedrijf heeft een rijke historie: in 1873 werd </a:t>
            </a:r>
            <a:r>
              <a:rPr lang="nl-NL" dirty="0" err="1"/>
              <a:t>Huybregts</a:t>
            </a:r>
            <a:r>
              <a:rPr lang="nl-NL" dirty="0"/>
              <a:t> Bouw al opgericht. Jarenlang werkt men aan projecten met diverse eindgebruikers, vaak op eenduidige wijze georganiseerd. Later werden de disciplines ‘ontwikkelen’ en ‘beleggen’ als activiteiten toegevoegd, gezamenlijk georganiseerd onder VB Groep. Diverse fusies en overnames volgden, waardoor het familiebedrijf (Van </a:t>
            </a:r>
            <a:r>
              <a:rPr lang="nl-NL" dirty="0" err="1"/>
              <a:t>Boldrik</a:t>
            </a:r>
            <a:r>
              <a:rPr lang="nl-NL" dirty="0"/>
              <a:t>) inmiddels is uitgegroeid tot integraal dienstverlener op het gebied van ontwikkelen, bouwen en beleggen met een omzetvolume van meer dan 100 miljoen op jaarbasis.</a:t>
            </a:r>
          </a:p>
          <a:p>
            <a:r>
              <a:rPr lang="nl-NL" dirty="0"/>
              <a:t>De organisatie ziet in dat het juist nu zich meer dan ooit moet richten op klant en eindgebruikers. Het adaptieve vermogen van de organisatie draagt hieraan bij. Bij de implementatie van de content-marketingstrategie staat de klant en eindgebruiker dan ook centraal. Continu worden vragen gesteld als: “hoe kunnen wij onze klant helpen?” – “wat zijn de wensen van de eindgebruiker?” – “welke keuzes zijn gunstig in de uiteindelijke exploitatie van het vastgoed?” -”Waar ligt onze klant wakker van?”. Het stellen van deze vragen draagt eraan bij dat er op een duurzame wijze invulling gegeven wordt aan het bestaansrecht van de organisatie, de “</a:t>
            </a:r>
            <a:r>
              <a:rPr lang="nl-NL" dirty="0" err="1"/>
              <a:t>why</a:t>
            </a:r>
            <a:r>
              <a:rPr lang="nl-NL" dirty="0"/>
              <a:t>” zoals Simon </a:t>
            </a:r>
            <a:r>
              <a:rPr lang="nl-NL" dirty="0" err="1"/>
              <a:t>Sinek</a:t>
            </a:r>
            <a:r>
              <a:rPr lang="nl-NL" dirty="0"/>
              <a:t> zou zeggen: ‘VB Groep wil gebouwen ontwikkelen, bouwen en beleggen, waar mensen graag wonen, winkelen en recreëren, plezierig werken, perfecte verzorging verkrijgen en goede educatie genieten.’</a:t>
            </a:r>
          </a:p>
          <a:p>
            <a:endParaRPr lang="nl-NL" dirty="0"/>
          </a:p>
          <a:p>
            <a:r>
              <a:rPr lang="nl-NL" dirty="0"/>
              <a:t>Dat </a:t>
            </a:r>
            <a:r>
              <a:rPr lang="nl-NL" dirty="0" err="1"/>
              <a:t>Huybregts</a:t>
            </a:r>
            <a:r>
              <a:rPr lang="nl-NL" dirty="0"/>
              <a:t> </a:t>
            </a:r>
            <a:r>
              <a:rPr lang="nl-NL" dirty="0" err="1"/>
              <a:t>Relou</a:t>
            </a:r>
            <a:r>
              <a:rPr lang="nl-NL" dirty="0"/>
              <a:t> niet meteen doorhad hoe ‘content marketing’ ze kon helpen zich te onderscheiden tijdens en na de recessie is op zich opmerkelijk. Want ze organiseerden regelmatig bijeenkomsten met de naam ‘Informatie op locatie’, waarop ze ‘vragende partijen’ bij elkaar brachten en samen met hun klanten een specifiek onderwerp of project belichtten. En de </a:t>
            </a:r>
            <a:r>
              <a:rPr lang="nl-NL" dirty="0" err="1"/>
              <a:t>pro-actieve</a:t>
            </a:r>
            <a:r>
              <a:rPr lang="nl-NL" dirty="0"/>
              <a:t> manier waarop ze medewerkers en stagiaires hun kennis laten delen leverde ze in 2011 zelfs de titel “Beste Leerbedrijf Bouw” op.  Op zich vreemd dus dat een </a:t>
            </a:r>
            <a:r>
              <a:rPr lang="nl-NL" dirty="0" err="1"/>
              <a:t>kennisdelend</a:t>
            </a:r>
            <a:r>
              <a:rPr lang="nl-NL" dirty="0"/>
              <a:t> bedrijf niet meteen zag dat het delen van kennis de uitgesproken manier is om je in de toekomst in die bloeddoorlopen ‘red </a:t>
            </a:r>
            <a:r>
              <a:rPr lang="nl-NL" dirty="0" err="1"/>
              <a:t>ocean</a:t>
            </a:r>
            <a:r>
              <a:rPr lang="nl-NL" dirty="0"/>
              <a:t>’ van bouwbedrijven te onderscheiden. Maar zodra het kwartje viel ging men los.</a:t>
            </a:r>
          </a:p>
          <a:p>
            <a:endParaRPr lang="nl-NL" dirty="0"/>
          </a:p>
          <a:p>
            <a:r>
              <a:rPr lang="nl-NL" dirty="0"/>
              <a:t>“Het was echt verbluffend”, zo schrijft commercieel manager Maarten van Ham over de reacties op zijn eerste stapjes op content marketing gebied. Hij had samen met zijn (twee) stagiaires elk een aantal blogs geschreven, die al meteen zo’n 2000 lezers opleverden en een stijging van het websitebezoek met 150%. Bovendien werden ze door 2 potentiële klanten (‘</a:t>
            </a:r>
            <a:r>
              <a:rPr lang="nl-NL" dirty="0" err="1"/>
              <a:t>inbound</a:t>
            </a:r>
            <a:r>
              <a:rPr lang="nl-NL" dirty="0"/>
              <a:t>’ dus) benaderd naar aanleiding van deze blogs, en dat alles in een maand tijd. Opvallende cijfers in een branche die zo ‘conservatief’ wordt geacht als de bouw. En gelukkig heeft hij het management mee.</a:t>
            </a:r>
          </a:p>
          <a:p>
            <a:endParaRPr lang="nl-NL" dirty="0"/>
          </a:p>
          <a:p>
            <a:r>
              <a:rPr lang="nl-NL" dirty="0"/>
              <a:t>“Het management van </a:t>
            </a:r>
            <a:r>
              <a:rPr lang="nl-NL" dirty="0" err="1"/>
              <a:t>Huybregts</a:t>
            </a:r>
            <a:r>
              <a:rPr lang="nl-NL" dirty="0"/>
              <a:t> </a:t>
            </a:r>
            <a:r>
              <a:rPr lang="nl-NL" dirty="0" err="1"/>
              <a:t>Relou</a:t>
            </a:r>
            <a:r>
              <a:rPr lang="nl-NL" dirty="0"/>
              <a:t> is overtuigd, nu trekken we het breder naar alle werkmaatschappijen binnen VB Groep”. Maarten van Ham is in een traject bezig dat hij ‘spannend’ noemt, hij wil ook de collega’s ervan overtuigen dat ze hun kennis gaan delen. Maar daar zit nog wel een belangrijk gewenningsproces vermoedt hij. Want ook voor commercieel managers zoals hij is het wennen geweest: “Marketing? Echt succesvol producten </a:t>
            </a:r>
            <a:r>
              <a:rPr lang="nl-NL" dirty="0" err="1"/>
              <a:t>vermarkten</a:t>
            </a:r>
            <a:r>
              <a:rPr lang="nl-NL" dirty="0"/>
              <a:t> in de bouw was niet noodzakelijk. Projecten werden opgehaald om te worden gecalculeerd en uit eigen ontwikkeling realiseren was relatief eenvoudig. De producten welke werden bedacht vonden toch wel aftrek. De crisis heeft er noodgedwongen voor gezorgd dat deze wereld er anders is gaan uitzien”. Maarten begreep snel dat de ‘</a:t>
            </a:r>
            <a:r>
              <a:rPr lang="nl-NL" dirty="0" err="1"/>
              <a:t>great</a:t>
            </a:r>
            <a:r>
              <a:rPr lang="nl-NL" dirty="0"/>
              <a:t> </a:t>
            </a:r>
            <a:r>
              <a:rPr lang="nl-NL" dirty="0" err="1"/>
              <a:t>recession</a:t>
            </a:r>
            <a:r>
              <a:rPr lang="nl-NL" dirty="0"/>
              <a:t>’ geen tijdperk van verandering was, maar een verandering van tijdperk. Een tijdperk waarin bedrijven -ook in de bouw- actief hun kennis online zetten om als magneet voor (nieuwe) klanten te dienen. En hij boft met de steun van hogerhand, iets wat niet in elk bedrijf vanzelfsprekend is.</a:t>
            </a:r>
          </a:p>
        </p:txBody>
      </p:sp>
      <p:sp>
        <p:nvSpPr>
          <p:cNvPr id="4" name="Tijdelijke aanduiding voor dianummer 3"/>
          <p:cNvSpPr>
            <a:spLocks noGrp="1"/>
          </p:cNvSpPr>
          <p:nvPr>
            <p:ph type="sldNum" sz="quarter" idx="10"/>
          </p:nvPr>
        </p:nvSpPr>
        <p:spPr/>
        <p:txBody>
          <a:bodyPr/>
          <a:lstStyle/>
          <a:p>
            <a:fld id="{C467F9D7-B51A-407C-B3A4-E9EFF702DBBC}" type="slidenum">
              <a:rPr lang="nl-NL" smtClean="0"/>
              <a:t>9</a:t>
            </a:fld>
            <a:endParaRPr lang="nl-NL"/>
          </a:p>
        </p:txBody>
      </p:sp>
    </p:spTree>
    <p:extLst>
      <p:ext uri="{BB962C8B-B14F-4D97-AF65-F5344CB8AC3E}">
        <p14:creationId xmlns:p14="http://schemas.microsoft.com/office/powerpoint/2010/main" val="2839360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6" name="Tijdelijke aanduiding voor dianummer 5"/>
          <p:cNvSpPr>
            <a:spLocks noGrp="1"/>
          </p:cNvSpPr>
          <p:nvPr>
            <p:ph type="sldNum" sz="quarter" idx="12"/>
          </p:nvPr>
        </p:nvSpPr>
        <p:spPr/>
        <p:txBody>
          <a:bodyPr/>
          <a:lstStyle>
            <a:lvl1pPr>
              <a:defRPr/>
            </a:lvl1pPr>
          </a:lstStyle>
          <a:p>
            <a:r>
              <a:rPr lang="en-US" dirty="0"/>
              <a:t>Edwin </a:t>
            </a:r>
            <a:r>
              <a:rPr lang="en-US" dirty="0" err="1"/>
              <a:t>Vlems</a:t>
            </a:r>
            <a:endParaRPr lang="en-US" dirty="0"/>
          </a:p>
        </p:txBody>
      </p:sp>
    </p:spTree>
    <p:extLst>
      <p:ext uri="{BB962C8B-B14F-4D97-AF65-F5344CB8AC3E}">
        <p14:creationId xmlns:p14="http://schemas.microsoft.com/office/powerpoint/2010/main" val="3095397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‹nr.›</a:t>
            </a:fld>
            <a:endParaRPr lang="en-US"/>
          </a:p>
        </p:txBody>
      </p:sp>
    </p:spTree>
    <p:extLst>
      <p:ext uri="{BB962C8B-B14F-4D97-AF65-F5344CB8AC3E}">
        <p14:creationId xmlns:p14="http://schemas.microsoft.com/office/powerpoint/2010/main" val="865195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‹nr.›</a:t>
            </a:fld>
            <a:endParaRPr lang="en-US"/>
          </a:p>
        </p:txBody>
      </p:sp>
    </p:spTree>
    <p:extLst>
      <p:ext uri="{BB962C8B-B14F-4D97-AF65-F5344CB8AC3E}">
        <p14:creationId xmlns:p14="http://schemas.microsoft.com/office/powerpoint/2010/main" val="112589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2"/>
          </p:nvPr>
        </p:nvSpPr>
        <p:spPr/>
        <p:txBody>
          <a:bodyPr/>
          <a:lstStyle>
            <a:lvl1pPr>
              <a:defRPr/>
            </a:lvl1pPr>
          </a:lstStyle>
          <a:p>
            <a:r>
              <a:rPr lang="en-US" dirty="0"/>
              <a:t>Edwin </a:t>
            </a:r>
            <a:r>
              <a:rPr lang="en-US" dirty="0" err="1"/>
              <a:t>Vlems</a:t>
            </a:r>
            <a:endParaRPr lang="en-US" dirty="0"/>
          </a:p>
        </p:txBody>
      </p:sp>
    </p:spTree>
    <p:extLst>
      <p:ext uri="{BB962C8B-B14F-4D97-AF65-F5344CB8AC3E}">
        <p14:creationId xmlns:p14="http://schemas.microsoft.com/office/powerpoint/2010/main" val="984187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5" name="Tijdelijke aanduiding voor voettekst 4"/>
          <p:cNvSpPr>
            <a:spLocks noGrp="1"/>
          </p:cNvSpPr>
          <p:nvPr>
            <p:ph type="ftr" sz="quarter" idx="11"/>
          </p:nvPr>
        </p:nvSpPr>
        <p:spPr/>
        <p:txBody>
          <a:bodyPr/>
          <a:lstStyle/>
          <a:p>
            <a:r>
              <a:rPr lang="en-US"/>
              <a:t>Edwin Vlems Marketing</a:t>
            </a:r>
            <a:endParaRPr lang="en-US" dirty="0"/>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‹nr.›</a:t>
            </a:fld>
            <a:endParaRPr lang="en-US"/>
          </a:p>
        </p:txBody>
      </p:sp>
    </p:spTree>
    <p:extLst>
      <p:ext uri="{BB962C8B-B14F-4D97-AF65-F5344CB8AC3E}">
        <p14:creationId xmlns:p14="http://schemas.microsoft.com/office/powerpoint/2010/main" val="4086313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11"/>
          </p:nvPr>
        </p:nvSpPr>
        <p:spPr/>
        <p:txBody>
          <a:bodyPr/>
          <a:lstStyle/>
          <a:p>
            <a:r>
              <a:rPr lang="en-US"/>
              <a:t>Edwin Vlems Marketing</a:t>
            </a:r>
            <a:endParaRPr lang="en-US" dirty="0"/>
          </a:p>
        </p:txBody>
      </p:sp>
      <p:sp>
        <p:nvSpPr>
          <p:cNvPr id="7" name="Tijdelijke aanduiding voor dianummer 6"/>
          <p:cNvSpPr>
            <a:spLocks noGrp="1"/>
          </p:cNvSpPr>
          <p:nvPr>
            <p:ph type="sldNum" sz="quarter" idx="12"/>
          </p:nvPr>
        </p:nvSpPr>
        <p:spPr/>
        <p:txBody>
          <a:bodyPr/>
          <a:lstStyle/>
          <a:p>
            <a:fld id="{8B37D5FE-740C-46F5-801A-FA5477D9711F}" type="slidenum">
              <a:rPr lang="en-US" smtClean="0"/>
              <a:pPr/>
              <a:t>‹nr.›</a:t>
            </a:fld>
            <a:endParaRPr lang="en-US"/>
          </a:p>
        </p:txBody>
      </p:sp>
    </p:spTree>
    <p:extLst>
      <p:ext uri="{BB962C8B-B14F-4D97-AF65-F5344CB8AC3E}">
        <p14:creationId xmlns:p14="http://schemas.microsoft.com/office/powerpoint/2010/main" val="1986227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voettekst 7"/>
          <p:cNvSpPr>
            <a:spLocks noGrp="1"/>
          </p:cNvSpPr>
          <p:nvPr>
            <p:ph type="ftr" sz="quarter" idx="11"/>
          </p:nvPr>
        </p:nvSpPr>
        <p:spPr/>
        <p:txBody>
          <a:bodyPr/>
          <a:lstStyle/>
          <a:p>
            <a:r>
              <a:rPr lang="en-US"/>
              <a:t>Edwin Vlems Marketing</a:t>
            </a:r>
            <a:endParaRPr lang="en-US" dirty="0"/>
          </a:p>
        </p:txBody>
      </p:sp>
      <p:sp>
        <p:nvSpPr>
          <p:cNvPr id="9" name="Tijdelijke aanduiding voor dianummer 8"/>
          <p:cNvSpPr>
            <a:spLocks noGrp="1"/>
          </p:cNvSpPr>
          <p:nvPr>
            <p:ph type="sldNum" sz="quarter" idx="12"/>
          </p:nvPr>
        </p:nvSpPr>
        <p:spPr/>
        <p:txBody>
          <a:bodyPr/>
          <a:lstStyle/>
          <a:p>
            <a:fld id="{8B37D5FE-740C-46F5-801A-FA5477D9711F}" type="slidenum">
              <a:rPr lang="en-US" smtClean="0"/>
              <a:pPr/>
              <a:t>‹nr.›</a:t>
            </a:fld>
            <a:endParaRPr lang="en-US"/>
          </a:p>
        </p:txBody>
      </p:sp>
    </p:spTree>
    <p:extLst>
      <p:ext uri="{BB962C8B-B14F-4D97-AF65-F5344CB8AC3E}">
        <p14:creationId xmlns:p14="http://schemas.microsoft.com/office/powerpoint/2010/main" val="2153960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5" name="Tijdelijke aanduiding voor dianummer 4"/>
          <p:cNvSpPr>
            <a:spLocks noGrp="1"/>
          </p:cNvSpPr>
          <p:nvPr>
            <p:ph type="sldNum" sz="quarter" idx="12"/>
          </p:nvPr>
        </p:nvSpPr>
        <p:spPr/>
        <p:txBody>
          <a:bodyPr/>
          <a:lstStyle/>
          <a:p>
            <a:fld id="{8B37D5FE-740C-46F5-801A-FA5477D9711F}" type="slidenum">
              <a:rPr lang="en-US" smtClean="0"/>
              <a:pPr/>
              <a:t>‹nr.›</a:t>
            </a:fld>
            <a:endParaRPr lang="en-US"/>
          </a:p>
        </p:txBody>
      </p:sp>
    </p:spTree>
    <p:extLst>
      <p:ext uri="{BB962C8B-B14F-4D97-AF65-F5344CB8AC3E}">
        <p14:creationId xmlns:p14="http://schemas.microsoft.com/office/powerpoint/2010/main" val="351461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r>
              <a:rPr lang="en-US"/>
              <a:t>Edwin Vlems Marketing</a:t>
            </a:r>
            <a:endParaRPr lang="en-US" dirty="0"/>
          </a:p>
        </p:txBody>
      </p:sp>
      <p:sp>
        <p:nvSpPr>
          <p:cNvPr id="4" name="Tijdelijke aanduiding voor dianummer 3"/>
          <p:cNvSpPr>
            <a:spLocks noGrp="1"/>
          </p:cNvSpPr>
          <p:nvPr>
            <p:ph type="sldNum" sz="quarter" idx="12"/>
          </p:nvPr>
        </p:nvSpPr>
        <p:spPr/>
        <p:txBody>
          <a:bodyPr/>
          <a:lstStyle/>
          <a:p>
            <a:fld id="{8B37D5FE-740C-46F5-801A-FA5477D9711F}" type="slidenum">
              <a:rPr lang="en-US" smtClean="0"/>
              <a:pPr/>
              <a:t>‹nr.›</a:t>
            </a:fld>
            <a:endParaRPr lang="en-US"/>
          </a:p>
        </p:txBody>
      </p:sp>
      <p:pic>
        <p:nvPicPr>
          <p:cNvPr id="6" name="Picture 2" descr="http://icm.compano.nl/wavin/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7381" y="5805264"/>
            <a:ext cx="1248139"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589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6" name="Tijdelijke aanduiding voor voettekst 5"/>
          <p:cNvSpPr>
            <a:spLocks noGrp="1"/>
          </p:cNvSpPr>
          <p:nvPr>
            <p:ph type="ftr" sz="quarter" idx="11"/>
          </p:nvPr>
        </p:nvSpPr>
        <p:spPr/>
        <p:txBody>
          <a:bodyPr/>
          <a:lstStyle/>
          <a:p>
            <a:r>
              <a:rPr lang="en-US"/>
              <a:t>Edwin Vlems Marketing</a:t>
            </a:r>
            <a:endParaRPr lang="en-US" dirty="0"/>
          </a:p>
        </p:txBody>
      </p:sp>
      <p:sp>
        <p:nvSpPr>
          <p:cNvPr id="7" name="Tijdelijke aanduiding voor dianummer 6"/>
          <p:cNvSpPr>
            <a:spLocks noGrp="1"/>
          </p:cNvSpPr>
          <p:nvPr>
            <p:ph type="sldNum" sz="quarter" idx="12"/>
          </p:nvPr>
        </p:nvSpPr>
        <p:spPr/>
        <p:txBody>
          <a:bodyPr/>
          <a:lstStyle/>
          <a:p>
            <a:fld id="{8B37D5FE-740C-46F5-801A-FA5477D9711F}" type="slidenum">
              <a:rPr lang="en-US" smtClean="0"/>
              <a:pPr/>
              <a:t>‹nr.›</a:t>
            </a:fld>
            <a:endParaRPr lang="en-US"/>
          </a:p>
        </p:txBody>
      </p:sp>
      <p:pic>
        <p:nvPicPr>
          <p:cNvPr id="9" name="Picture 2" descr="http://icm.compano.nl/wavin/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7381" y="5805264"/>
            <a:ext cx="1248139"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010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6" name="Tijdelijke aanduiding voor voettekst 5"/>
          <p:cNvSpPr>
            <a:spLocks noGrp="1"/>
          </p:cNvSpPr>
          <p:nvPr>
            <p:ph type="ftr" sz="quarter" idx="11"/>
          </p:nvPr>
        </p:nvSpPr>
        <p:spPr/>
        <p:txBody>
          <a:bodyPr/>
          <a:lstStyle/>
          <a:p>
            <a:r>
              <a:rPr lang="en-US"/>
              <a:t>Edwin Vlems Marketing</a:t>
            </a:r>
            <a:endParaRPr lang="en-US" dirty="0"/>
          </a:p>
        </p:txBody>
      </p:sp>
      <p:sp>
        <p:nvSpPr>
          <p:cNvPr id="7" name="Tijdelijke aanduiding voor dianummer 6"/>
          <p:cNvSpPr>
            <a:spLocks noGrp="1"/>
          </p:cNvSpPr>
          <p:nvPr>
            <p:ph type="sldNum" sz="quarter" idx="12"/>
          </p:nvPr>
        </p:nvSpPr>
        <p:spPr/>
        <p:txBody>
          <a:bodyPr/>
          <a:lstStyle/>
          <a:p>
            <a:fld id="{8B37D5FE-740C-46F5-801A-FA5477D9711F}" type="slidenum">
              <a:rPr lang="en-US" smtClean="0"/>
              <a:pPr/>
              <a:t>‹nr.›</a:t>
            </a:fld>
            <a:endParaRPr lang="en-US"/>
          </a:p>
        </p:txBody>
      </p:sp>
    </p:spTree>
    <p:extLst>
      <p:ext uri="{BB962C8B-B14F-4D97-AF65-F5344CB8AC3E}">
        <p14:creationId xmlns:p14="http://schemas.microsoft.com/office/powerpoint/2010/main" val="2009114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dirty="0"/>
              <a:t>Edwin </a:t>
            </a:r>
            <a:r>
              <a:rPr lang="en-US" dirty="0" err="1"/>
              <a:t>Vlems</a:t>
            </a:r>
            <a:endParaRPr lang="en-US" dirty="0"/>
          </a:p>
        </p:txBody>
      </p:sp>
    </p:spTree>
    <p:extLst>
      <p:ext uri="{BB962C8B-B14F-4D97-AF65-F5344CB8AC3E}">
        <p14:creationId xmlns:p14="http://schemas.microsoft.com/office/powerpoint/2010/main" val="300015708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5YGc4zOqozo"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Content Marketing Plan [bedrijf/merk]</a:t>
            </a:r>
          </a:p>
        </p:txBody>
      </p:sp>
      <p:sp>
        <p:nvSpPr>
          <p:cNvPr id="3" name="Ondertitel 2"/>
          <p:cNvSpPr>
            <a:spLocks noGrp="1"/>
          </p:cNvSpPr>
          <p:nvPr>
            <p:ph type="subTitle" idx="1"/>
          </p:nvPr>
        </p:nvSpPr>
        <p:spPr>
          <a:xfrm>
            <a:off x="2927648" y="4149080"/>
            <a:ext cx="6400800" cy="1752600"/>
          </a:xfrm>
        </p:spPr>
        <p:txBody>
          <a:bodyPr/>
          <a:lstStyle/>
          <a:p>
            <a:r>
              <a:rPr lang="en-US" dirty="0" err="1"/>
              <a:t>Strategie</a:t>
            </a:r>
            <a:r>
              <a:rPr lang="en-US" dirty="0"/>
              <a:t> en </a:t>
            </a:r>
            <a:r>
              <a:rPr lang="en-US" dirty="0" err="1"/>
              <a:t>structuur</a:t>
            </a:r>
            <a:r>
              <a:rPr lang="en-US" dirty="0"/>
              <a:t> </a:t>
            </a:r>
            <a:r>
              <a:rPr lang="en-US" dirty="0" err="1"/>
              <a:t>voor</a:t>
            </a:r>
            <a:r>
              <a:rPr lang="en-US" dirty="0"/>
              <a:t> </a:t>
            </a:r>
            <a:r>
              <a:rPr lang="en-US" dirty="0" err="1"/>
              <a:t>een</a:t>
            </a:r>
            <a:r>
              <a:rPr lang="en-US" dirty="0"/>
              <a:t> Content Marketing </a:t>
            </a:r>
            <a:r>
              <a:rPr lang="en-US" dirty="0" err="1"/>
              <a:t>aanpak</a:t>
            </a:r>
            <a:r>
              <a:rPr lang="en-US" dirty="0"/>
              <a:t> </a:t>
            </a:r>
            <a:r>
              <a:rPr lang="en-US" dirty="0" err="1"/>
              <a:t>voor</a:t>
            </a:r>
            <a:r>
              <a:rPr lang="en-US" dirty="0"/>
              <a:t> [</a:t>
            </a:r>
            <a:r>
              <a:rPr lang="en-US" dirty="0" err="1"/>
              <a:t>bedrijf</a:t>
            </a:r>
            <a:r>
              <a:rPr lang="en-US" dirty="0"/>
              <a:t>/</a:t>
            </a:r>
            <a:r>
              <a:rPr lang="en-US" dirty="0" err="1"/>
              <a:t>merk</a:t>
            </a:r>
            <a:r>
              <a:rPr lang="en-US" dirty="0"/>
              <a:t>], [JAAR]</a:t>
            </a:r>
            <a:endParaRPr lang="nl-NL" dirty="0"/>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1</a:t>
            </a:fld>
            <a:endParaRPr lang="en-US" dirty="0"/>
          </a:p>
        </p:txBody>
      </p:sp>
      <p:sp>
        <p:nvSpPr>
          <p:cNvPr id="4" name="Tekstvak 3">
            <a:extLst>
              <a:ext uri="{FF2B5EF4-FFF2-40B4-BE49-F238E27FC236}">
                <a16:creationId xmlns:a16="http://schemas.microsoft.com/office/drawing/2014/main" id="{AA03E0FD-B4A7-BF4D-9284-F6D23E674214}"/>
              </a:ext>
            </a:extLst>
          </p:cNvPr>
          <p:cNvSpPr txBox="1"/>
          <p:nvPr/>
        </p:nvSpPr>
        <p:spPr>
          <a:xfrm>
            <a:off x="8832304" y="476673"/>
            <a:ext cx="1378496" cy="584775"/>
          </a:xfrm>
          <a:prstGeom prst="rect">
            <a:avLst/>
          </a:prstGeom>
          <a:noFill/>
        </p:spPr>
        <p:txBody>
          <a:bodyPr wrap="square" rtlCol="0">
            <a:spAutoFit/>
          </a:bodyPr>
          <a:lstStyle/>
          <a:p>
            <a:r>
              <a:rPr lang="nl-NL" sz="3200" dirty="0"/>
              <a:t>logo</a:t>
            </a:r>
          </a:p>
        </p:txBody>
      </p:sp>
    </p:spTree>
    <p:extLst>
      <p:ext uri="{BB962C8B-B14F-4D97-AF65-F5344CB8AC3E}">
        <p14:creationId xmlns:p14="http://schemas.microsoft.com/office/powerpoint/2010/main" val="23224768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Content Marketing Case:</a:t>
            </a:r>
            <a:br>
              <a:rPr lang="nl-NL" dirty="0"/>
            </a:br>
            <a:r>
              <a:rPr lang="nl-NL" dirty="0" err="1"/>
              <a:t>Heembouw</a:t>
            </a:r>
            <a:endParaRPr lang="nl-NL" dirty="0"/>
          </a:p>
        </p:txBody>
      </p:sp>
      <p:sp>
        <p:nvSpPr>
          <p:cNvPr id="3" name="Tijdelijke aanduiding voor inhoud 2"/>
          <p:cNvSpPr>
            <a:spLocks noGrp="1"/>
          </p:cNvSpPr>
          <p:nvPr>
            <p:ph idx="1"/>
          </p:nvPr>
        </p:nvSpPr>
        <p:spPr/>
        <p:txBody>
          <a:bodyPr>
            <a:normAutofit/>
          </a:bodyPr>
          <a:lstStyle/>
          <a:p>
            <a:r>
              <a:rPr lang="en-US" dirty="0" err="1"/>
              <a:t>Creeërt</a:t>
            </a:r>
            <a:r>
              <a:rPr lang="en-US" dirty="0"/>
              <a:t> ‘</a:t>
            </a:r>
            <a:r>
              <a:rPr lang="en-US" dirty="0" err="1"/>
              <a:t>huisvestingsoplossingen</a:t>
            </a:r>
            <a:r>
              <a:rPr lang="en-US" dirty="0"/>
              <a:t>’</a:t>
            </a:r>
          </a:p>
          <a:p>
            <a:r>
              <a:rPr lang="en-US" dirty="0" err="1"/>
              <a:t>Winnaar</a:t>
            </a:r>
            <a:r>
              <a:rPr lang="en-US" dirty="0"/>
              <a:t> ‘Industrial Social Media Award’</a:t>
            </a:r>
          </a:p>
          <a:p>
            <a:r>
              <a:rPr lang="nl-NL" dirty="0"/>
              <a:t>Open cultuur, (vrijwel) alles wordt gedeeld</a:t>
            </a:r>
          </a:p>
          <a:p>
            <a:r>
              <a:rPr lang="nl-NL" dirty="0"/>
              <a:t>Veel blogs, over alle onderwerpen (ook prijs)</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10</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242" name="Picture 2" descr="heembouw-560x31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0096" y="4221089"/>
            <a:ext cx="2571750" cy="144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817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descr="https://pbs.twimg.com/profile_images/3123841996/fa578a91a1aab25c30f0904e8cbab616.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216" y="4255970"/>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fontScale="90000"/>
          </a:bodyPr>
          <a:lstStyle/>
          <a:p>
            <a:r>
              <a:rPr lang="nl-NL" dirty="0"/>
              <a:t>Content Marketing Case:</a:t>
            </a:r>
            <a:br>
              <a:rPr lang="nl-NL" dirty="0"/>
            </a:br>
            <a:r>
              <a:rPr lang="nl-NL" dirty="0" err="1"/>
              <a:t>Limburgia</a:t>
            </a:r>
            <a:endParaRPr lang="nl-NL" dirty="0"/>
          </a:p>
        </p:txBody>
      </p:sp>
      <p:sp>
        <p:nvSpPr>
          <p:cNvPr id="3" name="Tijdelijke aanduiding voor inhoud 2"/>
          <p:cNvSpPr>
            <a:spLocks noGrp="1"/>
          </p:cNvSpPr>
          <p:nvPr>
            <p:ph idx="1"/>
          </p:nvPr>
        </p:nvSpPr>
        <p:spPr/>
        <p:txBody>
          <a:bodyPr>
            <a:normAutofit/>
          </a:bodyPr>
          <a:lstStyle/>
          <a:p>
            <a:r>
              <a:rPr lang="nl-NL" dirty="0"/>
              <a:t>Leverancier van deuren voor in gebouwen</a:t>
            </a:r>
          </a:p>
          <a:p>
            <a:r>
              <a:rPr lang="nl-NL" dirty="0"/>
              <a:t>Focus op video, maar niet van producten maar van enthousiasme achter bouwprojecten</a:t>
            </a:r>
          </a:p>
          <a:p>
            <a:r>
              <a:rPr lang="nl-NL" dirty="0"/>
              <a:t>‘Speldenprikmarketing’: hapklare content</a:t>
            </a:r>
          </a:p>
          <a:p>
            <a:r>
              <a:rPr lang="nl-NL" dirty="0"/>
              <a:t>Architecten: gemakkelijker mee in dialoog</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11</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41319389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charlotte2"/>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b="30217"/>
          <a:stretch/>
        </p:blipFill>
        <p:spPr bwMode="auto">
          <a:xfrm>
            <a:off x="1631505" y="44625"/>
            <a:ext cx="8988425" cy="3325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normAutofit/>
          </a:bodyPr>
          <a:lstStyle/>
          <a:p>
            <a:r>
              <a:rPr lang="nl-NL" dirty="0" err="1"/>
              <a:t>Charlotte’s</a:t>
            </a:r>
            <a:r>
              <a:rPr lang="nl-NL" dirty="0"/>
              <a:t> </a:t>
            </a:r>
            <a:r>
              <a:rPr lang="nl-NL" dirty="0" err="1"/>
              <a:t>Law</a:t>
            </a:r>
            <a:endParaRPr lang="nl-NL" dirty="0"/>
          </a:p>
        </p:txBody>
      </p:sp>
      <p:sp>
        <p:nvSpPr>
          <p:cNvPr id="3" name="Tijdelijke aanduiding voor inhoud 2"/>
          <p:cNvSpPr>
            <a:spLocks noGrp="1"/>
          </p:cNvSpPr>
          <p:nvPr>
            <p:ph idx="1"/>
          </p:nvPr>
        </p:nvSpPr>
        <p:spPr/>
        <p:txBody>
          <a:bodyPr>
            <a:normAutofit/>
          </a:bodyPr>
          <a:lstStyle/>
          <a:p>
            <a:r>
              <a:rPr lang="en-US" dirty="0" err="1"/>
              <a:t>Juridisch</a:t>
            </a:r>
            <a:r>
              <a:rPr lang="en-US" dirty="0"/>
              <a:t> </a:t>
            </a:r>
            <a:r>
              <a:rPr lang="en-US" dirty="0" err="1"/>
              <a:t>advies</a:t>
            </a:r>
            <a:r>
              <a:rPr lang="en-US" dirty="0"/>
              <a:t> </a:t>
            </a:r>
            <a:r>
              <a:rPr lang="en-US" dirty="0" err="1"/>
              <a:t>voor</a:t>
            </a:r>
            <a:r>
              <a:rPr lang="en-US" dirty="0"/>
              <a:t> </a:t>
            </a:r>
            <a:r>
              <a:rPr lang="en-US" dirty="0" err="1"/>
              <a:t>marketeers</a:t>
            </a:r>
            <a:r>
              <a:rPr lang="en-US" dirty="0"/>
              <a:t>/</a:t>
            </a:r>
            <a:r>
              <a:rPr lang="en-US" dirty="0" err="1"/>
              <a:t>creatieven</a:t>
            </a:r>
            <a:endParaRPr lang="en-US" dirty="0"/>
          </a:p>
          <a:p>
            <a:r>
              <a:rPr lang="en-US" dirty="0" err="1"/>
              <a:t>Onbewust</a:t>
            </a:r>
            <a:r>
              <a:rPr lang="en-US" dirty="0"/>
              <a:t> erg </a:t>
            </a:r>
            <a:r>
              <a:rPr lang="en-US" dirty="0" err="1"/>
              <a:t>goed</a:t>
            </a:r>
            <a:r>
              <a:rPr lang="en-US" dirty="0"/>
              <a:t> in ‘thought leadership’:</a:t>
            </a:r>
          </a:p>
          <a:p>
            <a:pPr lvl="1"/>
            <a:r>
              <a:rPr lang="en-US" dirty="0"/>
              <a:t>‘Content Curation’: </a:t>
            </a:r>
            <a:r>
              <a:rPr lang="en-US" dirty="0" err="1"/>
              <a:t>delen</a:t>
            </a:r>
            <a:r>
              <a:rPr lang="en-US" dirty="0"/>
              <a:t> van links</a:t>
            </a:r>
          </a:p>
          <a:p>
            <a:pPr lvl="1"/>
            <a:r>
              <a:rPr lang="en-US" dirty="0"/>
              <a:t>Blogs over marketing-</a:t>
            </a:r>
            <a:r>
              <a:rPr lang="en-US" dirty="0" err="1"/>
              <a:t>juridische</a:t>
            </a:r>
            <a:r>
              <a:rPr lang="en-US" dirty="0"/>
              <a:t> </a:t>
            </a:r>
            <a:r>
              <a:rPr lang="en-US" dirty="0" err="1"/>
              <a:t>zaken</a:t>
            </a:r>
            <a:endParaRPr lang="en-US" dirty="0"/>
          </a:p>
          <a:p>
            <a:r>
              <a:rPr lang="en-US" dirty="0" err="1"/>
              <a:t>Missie</a:t>
            </a:r>
            <a:r>
              <a:rPr lang="en-US" dirty="0"/>
              <a:t>: </a:t>
            </a:r>
            <a:r>
              <a:rPr lang="en-US" dirty="0" err="1"/>
              <a:t>ondernemers</a:t>
            </a:r>
            <a:r>
              <a:rPr lang="en-US" dirty="0"/>
              <a:t> </a:t>
            </a:r>
            <a:r>
              <a:rPr lang="en-US" dirty="0" err="1"/>
              <a:t>helpen</a:t>
            </a:r>
            <a:endParaRPr lang="en-US" dirty="0"/>
          </a:p>
          <a:p>
            <a:r>
              <a:rPr lang="en-US" dirty="0"/>
              <a:t>Tips: op </a:t>
            </a:r>
            <a:r>
              <a:rPr lang="en-US" dirty="0" err="1"/>
              <a:t>gevoel,eigenzinnig</a:t>
            </a:r>
            <a:endParaRPr lang="nl-NL" dirty="0"/>
          </a:p>
          <a:p>
            <a:endParaRPr lang="nl-NL" dirty="0"/>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12</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8434" name="Picture 2" descr="http://www.vakpracht.nl/wp-content/uploads/2014/02/Charlotte-Meindersm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3125" y="3933056"/>
            <a:ext cx="1679137"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3979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visser-visser2"/>
          <p:cNvPicPr>
            <a:picLocks noChangeAspect="1" noChangeArrowheads="1"/>
          </p:cNvPicPr>
          <p:nvPr/>
        </p:nvPicPr>
        <p:blipFill rotWithShape="1">
          <a:blip r:embed="rId3">
            <a:extLst>
              <a:ext uri="{28A0092B-C50C-407E-A947-70E740481C1C}">
                <a14:useLocalDpi xmlns:a14="http://schemas.microsoft.com/office/drawing/2010/main" val="0"/>
              </a:ext>
            </a:extLst>
          </a:blip>
          <a:srcRect l="20215" r="21379"/>
          <a:stretch/>
        </p:blipFill>
        <p:spPr bwMode="auto">
          <a:xfrm>
            <a:off x="1550173" y="504056"/>
            <a:ext cx="9073679" cy="587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1984375" y="764704"/>
            <a:ext cx="8229600" cy="1143000"/>
          </a:xfrm>
        </p:spPr>
        <p:txBody>
          <a:bodyPr>
            <a:normAutofit/>
          </a:bodyPr>
          <a:lstStyle/>
          <a:p>
            <a:r>
              <a:rPr lang="nl-NL" dirty="0" err="1"/>
              <a:t>Visser&amp;Visser</a:t>
            </a:r>
            <a:r>
              <a:rPr lang="nl-NL" dirty="0"/>
              <a:t> Accountancy</a:t>
            </a:r>
          </a:p>
        </p:txBody>
      </p:sp>
      <p:sp>
        <p:nvSpPr>
          <p:cNvPr id="3" name="Tijdelijke aanduiding voor inhoud 2"/>
          <p:cNvSpPr>
            <a:spLocks noGrp="1"/>
          </p:cNvSpPr>
          <p:nvPr>
            <p:ph idx="1"/>
          </p:nvPr>
        </p:nvSpPr>
        <p:spPr>
          <a:xfrm>
            <a:off x="1997860" y="1988841"/>
            <a:ext cx="8229600" cy="4525963"/>
          </a:xfrm>
        </p:spPr>
        <p:txBody>
          <a:bodyPr>
            <a:normAutofit/>
          </a:bodyPr>
          <a:lstStyle/>
          <a:p>
            <a:r>
              <a:rPr lang="nl-NL" dirty="0"/>
              <a:t>Christelijke basis</a:t>
            </a:r>
          </a:p>
          <a:p>
            <a:r>
              <a:rPr lang="nl-NL" dirty="0"/>
              <a:t>Van reactief naar </a:t>
            </a:r>
            <a:r>
              <a:rPr lang="nl-NL" dirty="0" err="1"/>
              <a:t>pro-actief</a:t>
            </a:r>
            <a:endParaRPr lang="nl-NL" dirty="0"/>
          </a:p>
          <a:p>
            <a:r>
              <a:rPr lang="nl-NL" dirty="0"/>
              <a:t>Van ‘</a:t>
            </a:r>
            <a:r>
              <a:rPr lang="nl-NL" dirty="0" err="1"/>
              <a:t>commodities</a:t>
            </a:r>
            <a:r>
              <a:rPr lang="nl-NL" dirty="0"/>
              <a:t>’ (jaarrekeningen) naar consultancy</a:t>
            </a:r>
          </a:p>
          <a:p>
            <a:r>
              <a:rPr lang="nl-NL" dirty="0"/>
              <a:t>Belasting-content werkt het best</a:t>
            </a:r>
          </a:p>
          <a:p>
            <a:r>
              <a:rPr lang="nl-NL" dirty="0"/>
              <a:t>SRA maakt </a:t>
            </a:r>
            <a:r>
              <a:rPr lang="nl-NL" dirty="0" err="1"/>
              <a:t>branchebrede</a:t>
            </a:r>
            <a:r>
              <a:rPr lang="nl-NL" dirty="0"/>
              <a:t> content</a:t>
            </a:r>
          </a:p>
          <a:p>
            <a:r>
              <a:rPr lang="nl-NL" dirty="0"/>
              <a:t>Aantoonbare ROI, belangrijk voor accountants</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13</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33486233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static0.trouw.nl/static/photo/2013/8/15/4/20130219082718/media_xl_1531579.jp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562770" y="980728"/>
            <a:ext cx="9063189" cy="511256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1984375" y="764704"/>
            <a:ext cx="8229600" cy="1143000"/>
          </a:xfrm>
        </p:spPr>
        <p:txBody>
          <a:bodyPr>
            <a:normAutofit/>
          </a:bodyPr>
          <a:lstStyle/>
          <a:p>
            <a:r>
              <a:rPr lang="nl-NL" dirty="0"/>
              <a:t>Robeco</a:t>
            </a:r>
          </a:p>
        </p:txBody>
      </p:sp>
      <p:sp>
        <p:nvSpPr>
          <p:cNvPr id="3" name="Tijdelijke aanduiding voor inhoud 2"/>
          <p:cNvSpPr>
            <a:spLocks noGrp="1"/>
          </p:cNvSpPr>
          <p:nvPr>
            <p:ph idx="1"/>
          </p:nvPr>
        </p:nvSpPr>
        <p:spPr>
          <a:xfrm>
            <a:off x="1997860" y="1988841"/>
            <a:ext cx="8229600" cy="4525963"/>
          </a:xfrm>
        </p:spPr>
        <p:txBody>
          <a:bodyPr>
            <a:normAutofit/>
          </a:bodyPr>
          <a:lstStyle/>
          <a:p>
            <a:r>
              <a:rPr lang="nl-NL" dirty="0" err="1"/>
              <a:t>Do-it-yourself</a:t>
            </a:r>
            <a:r>
              <a:rPr lang="nl-NL" dirty="0"/>
              <a:t>: eigen content, snel werken</a:t>
            </a:r>
          </a:p>
          <a:p>
            <a:r>
              <a:rPr lang="nl-NL" dirty="0"/>
              <a:t>Contentstrategie, plan en ‘</a:t>
            </a:r>
            <a:r>
              <a:rPr lang="nl-NL" dirty="0" err="1"/>
              <a:t>library</a:t>
            </a:r>
            <a:r>
              <a:rPr lang="nl-NL" dirty="0"/>
              <a:t>’</a:t>
            </a:r>
          </a:p>
          <a:p>
            <a:r>
              <a:rPr lang="nl-NL" dirty="0"/>
              <a:t>Plan – do- check - act</a:t>
            </a:r>
          </a:p>
          <a:p>
            <a:r>
              <a:rPr lang="nl-NL" dirty="0"/>
              <a:t>Content moet salesleads opleveren</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14</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33362824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2" name="Picture 4" descr="http://hullie.nl/wp-content/uploads/abab-luchtballon.jp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855640" y="21836"/>
            <a:ext cx="6624736" cy="684075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a:bodyPr>
          <a:lstStyle/>
          <a:p>
            <a:r>
              <a:rPr lang="nl-NL" dirty="0"/>
              <a:t>ABAB</a:t>
            </a:r>
          </a:p>
        </p:txBody>
      </p:sp>
      <p:sp>
        <p:nvSpPr>
          <p:cNvPr id="3" name="Tijdelijke aanduiding voor inhoud 2"/>
          <p:cNvSpPr>
            <a:spLocks noGrp="1"/>
          </p:cNvSpPr>
          <p:nvPr>
            <p:ph idx="1"/>
          </p:nvPr>
        </p:nvSpPr>
        <p:spPr/>
        <p:txBody>
          <a:bodyPr>
            <a:normAutofit/>
          </a:bodyPr>
          <a:lstStyle/>
          <a:p>
            <a:r>
              <a:rPr lang="en-US" dirty="0" err="1"/>
              <a:t>Enorme</a:t>
            </a:r>
            <a:r>
              <a:rPr lang="en-US" dirty="0"/>
              <a:t> ‘content’-</a:t>
            </a:r>
            <a:r>
              <a:rPr lang="en-US" dirty="0" err="1"/>
              <a:t>potentie</a:t>
            </a:r>
            <a:r>
              <a:rPr lang="en-US" dirty="0"/>
              <a:t>, maar:</a:t>
            </a:r>
          </a:p>
          <a:p>
            <a:pPr lvl="1"/>
            <a:r>
              <a:rPr lang="en-US" dirty="0" err="1"/>
              <a:t>Introversie</a:t>
            </a:r>
            <a:r>
              <a:rPr lang="en-US" dirty="0"/>
              <a:t> (professionals)</a:t>
            </a:r>
          </a:p>
          <a:p>
            <a:pPr lvl="1"/>
            <a:r>
              <a:rPr lang="en-US" dirty="0" err="1"/>
              <a:t>Gevoelige</a:t>
            </a:r>
            <a:r>
              <a:rPr lang="en-US" dirty="0"/>
              <a:t> </a:t>
            </a:r>
            <a:r>
              <a:rPr lang="en-US" dirty="0" err="1"/>
              <a:t>cliëntinformatie</a:t>
            </a:r>
            <a:endParaRPr lang="en-US" dirty="0"/>
          </a:p>
          <a:p>
            <a:pPr lvl="1"/>
            <a:r>
              <a:rPr lang="en-US" dirty="0"/>
              <a:t>Accountants </a:t>
            </a:r>
            <a:r>
              <a:rPr lang="en-US" dirty="0" err="1"/>
              <a:t>kijken</a:t>
            </a:r>
            <a:r>
              <a:rPr lang="en-US" dirty="0"/>
              <a:t> ‘</a:t>
            </a:r>
            <a:r>
              <a:rPr lang="en-US" dirty="0" err="1"/>
              <a:t>teruguit</a:t>
            </a:r>
            <a:r>
              <a:rPr lang="en-US" dirty="0"/>
              <a:t>’</a:t>
            </a:r>
          </a:p>
          <a:p>
            <a:pPr lvl="1"/>
            <a:r>
              <a:rPr lang="en-US" dirty="0"/>
              <a:t>‘</a:t>
            </a:r>
            <a:r>
              <a:rPr lang="en-US" dirty="0" err="1"/>
              <a:t>Uurtje-factuurtje</a:t>
            </a:r>
            <a:r>
              <a:rPr lang="en-US" dirty="0"/>
              <a:t>’ mindset</a:t>
            </a:r>
          </a:p>
          <a:p>
            <a:r>
              <a:rPr lang="en-US" dirty="0"/>
              <a:t>Tips: </a:t>
            </a:r>
            <a:r>
              <a:rPr lang="en-US" dirty="0" err="1"/>
              <a:t>overtuigen</a:t>
            </a:r>
            <a:r>
              <a:rPr lang="en-US" dirty="0"/>
              <a:t>, </a:t>
            </a:r>
            <a:r>
              <a:rPr lang="en-US" dirty="0" err="1"/>
              <a:t>successen</a:t>
            </a:r>
            <a:r>
              <a:rPr lang="en-US" dirty="0"/>
              <a:t> </a:t>
            </a:r>
            <a:r>
              <a:rPr lang="en-US" dirty="0" err="1"/>
              <a:t>delen</a:t>
            </a:r>
            <a:r>
              <a:rPr lang="en-US" dirty="0"/>
              <a:t> </a:t>
            </a:r>
            <a:endParaRPr lang="nl-NL" dirty="0"/>
          </a:p>
          <a:p>
            <a:endParaRPr lang="nl-NL" dirty="0"/>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15</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31157516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www.lindegaspr.com/internet.lg.lg.pri/en/images/21740_289_160811_4172.jp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679576" y="1124330"/>
            <a:ext cx="8664897" cy="479717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1984375" y="764704"/>
            <a:ext cx="8229600" cy="1143000"/>
          </a:xfrm>
        </p:spPr>
        <p:txBody>
          <a:bodyPr>
            <a:normAutofit/>
          </a:bodyPr>
          <a:lstStyle/>
          <a:p>
            <a:r>
              <a:rPr lang="nl-NL" dirty="0"/>
              <a:t>Linde Gas</a:t>
            </a:r>
          </a:p>
        </p:txBody>
      </p:sp>
      <p:sp>
        <p:nvSpPr>
          <p:cNvPr id="3" name="Tijdelijke aanduiding voor inhoud 2"/>
          <p:cNvSpPr>
            <a:spLocks noGrp="1"/>
          </p:cNvSpPr>
          <p:nvPr>
            <p:ph idx="1"/>
          </p:nvPr>
        </p:nvSpPr>
        <p:spPr>
          <a:xfrm>
            <a:off x="1997860" y="1988841"/>
            <a:ext cx="8229600" cy="4525963"/>
          </a:xfrm>
        </p:spPr>
        <p:txBody>
          <a:bodyPr>
            <a:normAutofit/>
          </a:bodyPr>
          <a:lstStyle/>
          <a:p>
            <a:r>
              <a:rPr lang="nl-NL" dirty="0"/>
              <a:t>Benelux-content voor extern gebruik wordt nu wereldwijd intern gebruikt</a:t>
            </a:r>
          </a:p>
          <a:p>
            <a:r>
              <a:rPr lang="nl-NL" dirty="0"/>
              <a:t>Vrijwel alleen online communicatie: geen advertenties, persberichten, papier</a:t>
            </a:r>
          </a:p>
          <a:p>
            <a:r>
              <a:rPr lang="nl-NL" dirty="0"/>
              <a:t>Veel foto’s en video (vooral </a:t>
            </a:r>
            <a:r>
              <a:rPr lang="nl-NL" dirty="0" err="1"/>
              <a:t>how-to</a:t>
            </a:r>
            <a:r>
              <a:rPr lang="nl-NL" dirty="0"/>
              <a:t>)</a:t>
            </a:r>
          </a:p>
          <a:p>
            <a:r>
              <a:rPr lang="nl-NL" dirty="0"/>
              <a:t>Veel ‘</a:t>
            </a:r>
            <a:r>
              <a:rPr lang="nl-NL" dirty="0" err="1"/>
              <a:t>tagging</a:t>
            </a:r>
            <a:r>
              <a:rPr lang="nl-NL" dirty="0"/>
              <a:t>’ voor het overzicht</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16</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17818154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l="10766" t="4104" r="12177" b="3419"/>
          <a:stretch/>
        </p:blipFill>
        <p:spPr bwMode="auto">
          <a:xfrm>
            <a:off x="1984375" y="394956"/>
            <a:ext cx="7574274" cy="5681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1679576" y="127339"/>
            <a:ext cx="8895569" cy="1143000"/>
          </a:xfrm>
        </p:spPr>
        <p:txBody>
          <a:bodyPr>
            <a:normAutofit/>
          </a:bodyPr>
          <a:lstStyle/>
          <a:p>
            <a:r>
              <a:rPr lang="nl-NL" dirty="0"/>
              <a:t>Heijmans</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17</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 name="Tijdelijke aanduiding voor inhoud 2"/>
          <p:cNvSpPr>
            <a:spLocks noGrp="1"/>
          </p:cNvSpPr>
          <p:nvPr>
            <p:ph idx="1"/>
          </p:nvPr>
        </p:nvSpPr>
        <p:spPr>
          <a:xfrm>
            <a:off x="2063552" y="1628801"/>
            <a:ext cx="8229600" cy="4525963"/>
          </a:xfrm>
        </p:spPr>
        <p:txBody>
          <a:bodyPr>
            <a:normAutofit/>
          </a:bodyPr>
          <a:lstStyle/>
          <a:p>
            <a:r>
              <a:rPr lang="nl-NL" dirty="0"/>
              <a:t>Miss </a:t>
            </a:r>
            <a:r>
              <a:rPr lang="nl-NL" dirty="0" err="1"/>
              <a:t>Yellow</a:t>
            </a:r>
            <a:endParaRPr lang="nl-NL" dirty="0"/>
          </a:p>
          <a:p>
            <a:r>
              <a:rPr lang="nl-NL" dirty="0"/>
              <a:t>Van ‘_</a:t>
            </a:r>
            <a:r>
              <a:rPr lang="nl-NL" dirty="0" err="1"/>
              <a:t>Overruimte</a:t>
            </a:r>
            <a:r>
              <a:rPr lang="nl-NL" dirty="0"/>
              <a:t>’ naar de Heijmans-site</a:t>
            </a:r>
          </a:p>
          <a:p>
            <a:r>
              <a:rPr lang="nl-NL" dirty="0"/>
              <a:t>Actieve verspreiding achter de schermen</a:t>
            </a:r>
          </a:p>
          <a:p>
            <a:r>
              <a:rPr lang="nl-NL" dirty="0"/>
              <a:t>4 vaste content marketing formats</a:t>
            </a:r>
          </a:p>
          <a:p>
            <a:r>
              <a:rPr lang="nl-NL" dirty="0"/>
              <a:t>Instagram-tours</a:t>
            </a:r>
          </a:p>
        </p:txBody>
      </p:sp>
    </p:spTree>
    <p:extLst>
      <p:ext uri="{BB962C8B-B14F-4D97-AF65-F5344CB8AC3E}">
        <p14:creationId xmlns:p14="http://schemas.microsoft.com/office/powerpoint/2010/main" val="23659425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xelvin3"/>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521620" y="1196753"/>
            <a:ext cx="9182892" cy="4248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normAutofit/>
          </a:bodyPr>
          <a:lstStyle/>
          <a:p>
            <a:r>
              <a:rPr lang="nl-NL" dirty="0" err="1"/>
              <a:t>Xelvin</a:t>
            </a:r>
            <a:endParaRPr lang="nl-NL" dirty="0"/>
          </a:p>
        </p:txBody>
      </p:sp>
      <p:sp>
        <p:nvSpPr>
          <p:cNvPr id="3" name="Tijdelijke aanduiding voor inhoud 2"/>
          <p:cNvSpPr>
            <a:spLocks noGrp="1"/>
          </p:cNvSpPr>
          <p:nvPr>
            <p:ph idx="1"/>
          </p:nvPr>
        </p:nvSpPr>
        <p:spPr/>
        <p:txBody>
          <a:bodyPr>
            <a:normAutofit/>
          </a:bodyPr>
          <a:lstStyle/>
          <a:p>
            <a:r>
              <a:rPr lang="nl-NL" dirty="0"/>
              <a:t>Technisch detacheringsbureau</a:t>
            </a:r>
          </a:p>
          <a:p>
            <a:r>
              <a:rPr lang="nl-NL" dirty="0"/>
              <a:t>Veel kennisdeling, maar ongestructureerd</a:t>
            </a:r>
          </a:p>
          <a:p>
            <a:r>
              <a:rPr lang="nl-NL" dirty="0"/>
              <a:t>Techniek 3.0-sessies: liefst interne trainers</a:t>
            </a:r>
          </a:p>
          <a:p>
            <a:r>
              <a:rPr lang="nl-NL" dirty="0"/>
              <a:t>‘Chief Beleving’ moet ‘instroom’ vergroten (klanten &amp; medewerkers)</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18</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26" name="Picture 2" descr="xelvin-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4733" y="6165304"/>
            <a:ext cx="14112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4002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err="1"/>
              <a:t>Fluke</a:t>
            </a:r>
            <a:endParaRPr lang="nl-NL" dirty="0"/>
          </a:p>
        </p:txBody>
      </p:sp>
      <p:sp>
        <p:nvSpPr>
          <p:cNvPr id="3" name="Tijdelijke aanduiding voor inhoud 2"/>
          <p:cNvSpPr>
            <a:spLocks noGrp="1"/>
          </p:cNvSpPr>
          <p:nvPr>
            <p:ph idx="1"/>
          </p:nvPr>
        </p:nvSpPr>
        <p:spPr/>
        <p:txBody>
          <a:bodyPr>
            <a:normAutofit/>
          </a:bodyPr>
          <a:lstStyle/>
          <a:p>
            <a:r>
              <a:rPr lang="nl-NL" dirty="0"/>
              <a:t>Meetapparatuur</a:t>
            </a:r>
          </a:p>
          <a:p>
            <a:r>
              <a:rPr lang="nl-NL" dirty="0"/>
              <a:t>Serieus, afstandelijke content</a:t>
            </a:r>
          </a:p>
          <a:p>
            <a:r>
              <a:rPr lang="nl-NL" dirty="0" err="1"/>
              <a:t>Lean</a:t>
            </a:r>
            <a:r>
              <a:rPr lang="nl-NL" dirty="0"/>
              <a:t>, ook de marketing</a:t>
            </a:r>
          </a:p>
          <a:p>
            <a:r>
              <a:rPr lang="nl-NL" dirty="0"/>
              <a:t>‘</a:t>
            </a:r>
            <a:r>
              <a:rPr lang="nl-NL" dirty="0" err="1"/>
              <a:t>Thought</a:t>
            </a:r>
            <a:r>
              <a:rPr lang="nl-NL" dirty="0"/>
              <a:t> </a:t>
            </a:r>
            <a:r>
              <a:rPr lang="nl-NL" dirty="0" err="1"/>
              <a:t>leadership</a:t>
            </a:r>
            <a:r>
              <a:rPr lang="nl-NL" dirty="0"/>
              <a:t>’ op vaste thema’s</a:t>
            </a:r>
          </a:p>
          <a:p>
            <a:r>
              <a:rPr lang="nl-NL" dirty="0"/>
              <a:t>Content </a:t>
            </a:r>
            <a:r>
              <a:rPr lang="nl-NL" dirty="0" err="1"/>
              <a:t>Atomization</a:t>
            </a:r>
            <a:r>
              <a:rPr lang="nl-NL" dirty="0"/>
              <a:t>: van pdf naar ‘</a:t>
            </a:r>
            <a:r>
              <a:rPr lang="nl-NL" dirty="0" err="1"/>
              <a:t>webcards</a:t>
            </a:r>
            <a:r>
              <a:rPr lang="nl-NL" dirty="0"/>
              <a:t>’</a:t>
            </a:r>
          </a:p>
          <a:p>
            <a:r>
              <a:rPr lang="nl-NL" dirty="0"/>
              <a:t>Steeds meer video, vooral ‘</a:t>
            </a:r>
            <a:r>
              <a:rPr lang="nl-NL" dirty="0" err="1"/>
              <a:t>how</a:t>
            </a:r>
            <a:r>
              <a:rPr lang="nl-NL" dirty="0"/>
              <a:t> </a:t>
            </a:r>
            <a:r>
              <a:rPr lang="nl-NL" dirty="0" err="1"/>
              <a:t>to</a:t>
            </a:r>
            <a:r>
              <a:rPr lang="nl-NL" dirty="0"/>
              <a:t>’</a:t>
            </a:r>
          </a:p>
          <a:p>
            <a:r>
              <a:rPr lang="nl-NL" dirty="0"/>
              <a:t>ROI ‘goed te berekenen’</a:t>
            </a:r>
          </a:p>
          <a:p>
            <a:endParaRPr lang="nl-NL" dirty="0"/>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19</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3074" name="Picture 2" descr="fluke-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0296" y="5517232"/>
            <a:ext cx="15811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5975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simg.choozen.nl/srv/NL/29045262acc0040001/T/300x300/C/FFFFFF/url/agenda-a6-arabian-ni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176" y="3356992"/>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nl-NL" dirty="0"/>
              <a:t>Agenda</a:t>
            </a:r>
          </a:p>
        </p:txBody>
      </p:sp>
      <p:sp>
        <p:nvSpPr>
          <p:cNvPr id="3" name="Tijdelijke aanduiding voor inhoud 2"/>
          <p:cNvSpPr>
            <a:spLocks noGrp="1"/>
          </p:cNvSpPr>
          <p:nvPr>
            <p:ph idx="1"/>
          </p:nvPr>
        </p:nvSpPr>
        <p:spPr/>
        <p:txBody>
          <a:bodyPr>
            <a:normAutofit/>
          </a:bodyPr>
          <a:lstStyle/>
          <a:p>
            <a:r>
              <a:rPr lang="nl-NL" dirty="0"/>
              <a:t>Introductie</a:t>
            </a:r>
          </a:p>
          <a:p>
            <a:r>
              <a:rPr lang="nl-NL" dirty="0"/>
              <a:t>Analyse</a:t>
            </a:r>
          </a:p>
          <a:p>
            <a:r>
              <a:rPr lang="nl-NL" dirty="0"/>
              <a:t>Content Marketing bij [bedrijf/merk]: Strategie</a:t>
            </a:r>
          </a:p>
          <a:p>
            <a:r>
              <a:rPr lang="nl-NL" dirty="0"/>
              <a:t>Content Marketing bij [bedrijf/merk]: Uitwerking</a:t>
            </a:r>
          </a:p>
          <a:p>
            <a:pPr lvl="1"/>
            <a:r>
              <a:rPr lang="nl-NL" dirty="0"/>
              <a:t>Content Marketing</a:t>
            </a:r>
          </a:p>
          <a:p>
            <a:pPr lvl="1"/>
            <a:r>
              <a:rPr lang="nl-NL" dirty="0" err="1"/>
              <a:t>Social</a:t>
            </a:r>
            <a:r>
              <a:rPr lang="nl-NL" dirty="0"/>
              <a:t> Media Marketing</a:t>
            </a:r>
          </a:p>
          <a:p>
            <a:r>
              <a:rPr lang="nl-NL" dirty="0"/>
              <a:t>Plan van aanpak [JAAR]</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2</a:t>
            </a:fld>
            <a:endParaRPr lang="en-US"/>
          </a:p>
        </p:txBody>
      </p:sp>
    </p:spTree>
    <p:extLst>
      <p:ext uri="{BB962C8B-B14F-4D97-AF65-F5344CB8AC3E}">
        <p14:creationId xmlns:p14="http://schemas.microsoft.com/office/powerpoint/2010/main" val="36425790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descr="nxp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524000" y="980728"/>
            <a:ext cx="8604448" cy="533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normAutofit/>
          </a:bodyPr>
          <a:lstStyle/>
          <a:p>
            <a:r>
              <a:rPr lang="nl-NL" dirty="0"/>
              <a:t>NXP</a:t>
            </a:r>
          </a:p>
        </p:txBody>
      </p:sp>
      <p:sp>
        <p:nvSpPr>
          <p:cNvPr id="3" name="Tijdelijke aanduiding voor inhoud 2"/>
          <p:cNvSpPr>
            <a:spLocks noGrp="1"/>
          </p:cNvSpPr>
          <p:nvPr>
            <p:ph idx="1"/>
          </p:nvPr>
        </p:nvSpPr>
        <p:spPr/>
        <p:txBody>
          <a:bodyPr>
            <a:normAutofit/>
          </a:bodyPr>
          <a:lstStyle/>
          <a:p>
            <a:r>
              <a:rPr lang="nl-NL" dirty="0"/>
              <a:t>Halfgeleiders voor ‘kleine’ producten</a:t>
            </a:r>
          </a:p>
          <a:p>
            <a:r>
              <a:rPr lang="nl-NL" dirty="0"/>
              <a:t>Verschillende ‘</a:t>
            </a:r>
            <a:r>
              <a:rPr lang="nl-NL" dirty="0" err="1"/>
              <a:t>application</a:t>
            </a:r>
            <a:r>
              <a:rPr lang="nl-NL" dirty="0"/>
              <a:t> </a:t>
            </a:r>
            <a:r>
              <a:rPr lang="nl-NL" dirty="0" err="1"/>
              <a:t>areas</a:t>
            </a:r>
            <a:r>
              <a:rPr lang="nl-NL" dirty="0"/>
              <a:t>’ (b.v. </a:t>
            </a:r>
            <a:r>
              <a:rPr lang="nl-NL" dirty="0" err="1"/>
              <a:t>automotive</a:t>
            </a:r>
            <a:r>
              <a:rPr lang="nl-NL" dirty="0"/>
              <a:t>) met content in ‘datasheets’</a:t>
            </a:r>
          </a:p>
          <a:p>
            <a:r>
              <a:rPr lang="nl-NL" dirty="0"/>
              <a:t>Dichter naar consument: ‘slimme knoopjes’</a:t>
            </a:r>
          </a:p>
          <a:p>
            <a:r>
              <a:rPr lang="nl-NL" dirty="0"/>
              <a:t>Content </a:t>
            </a:r>
            <a:r>
              <a:rPr lang="nl-NL" dirty="0" err="1"/>
              <a:t>Curation</a:t>
            </a:r>
            <a:r>
              <a:rPr lang="nl-NL" dirty="0"/>
              <a:t> (chips)</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20</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147" name="Picture 3" descr="nxp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4272" y="5600913"/>
            <a:ext cx="175260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405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5" name="Picture 3" descr="reynaers1"/>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596008" y="75414"/>
            <a:ext cx="8964488" cy="39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normAutofit/>
          </a:bodyPr>
          <a:lstStyle/>
          <a:p>
            <a:r>
              <a:rPr lang="nl-NL" dirty="0" err="1"/>
              <a:t>Reynaers</a:t>
            </a:r>
            <a:endParaRPr lang="nl-NL" dirty="0"/>
          </a:p>
        </p:txBody>
      </p:sp>
      <p:sp>
        <p:nvSpPr>
          <p:cNvPr id="3" name="Tijdelijke aanduiding voor inhoud 2"/>
          <p:cNvSpPr>
            <a:spLocks noGrp="1"/>
          </p:cNvSpPr>
          <p:nvPr>
            <p:ph idx="1"/>
          </p:nvPr>
        </p:nvSpPr>
        <p:spPr/>
        <p:txBody>
          <a:bodyPr>
            <a:normAutofit/>
          </a:bodyPr>
          <a:lstStyle/>
          <a:p>
            <a:r>
              <a:rPr lang="nl-NL" dirty="0"/>
              <a:t>Aluminium onderdelen voor gevel/raam</a:t>
            </a:r>
          </a:p>
          <a:p>
            <a:r>
              <a:rPr lang="nl-NL" dirty="0"/>
              <a:t>Geen eigen producten dus Projectprijs:</a:t>
            </a:r>
          </a:p>
          <a:p>
            <a:pPr lvl="1"/>
            <a:r>
              <a:rPr lang="nl-NL" dirty="0"/>
              <a:t>Eigen interesse</a:t>
            </a:r>
          </a:p>
          <a:p>
            <a:pPr lvl="1"/>
            <a:r>
              <a:rPr lang="nl-NL" dirty="0"/>
              <a:t>Contentpakket voor genomineerden</a:t>
            </a:r>
          </a:p>
          <a:p>
            <a:pPr lvl="1"/>
            <a:r>
              <a:rPr lang="nl-NL" dirty="0"/>
              <a:t>Contentproductie: tekst, foto, video</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21</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8194" name="Picture 2" descr="reynaers-logo"/>
          <p:cNvPicPr>
            <a:picLocks noChangeAspect="1" noChangeArrowheads="1"/>
          </p:cNvPicPr>
          <p:nvPr/>
        </p:nvPicPr>
        <p:blipFill>
          <a:blip r:embed="rId4">
            <a:extLst>
              <a:ext uri="{28A0092B-C50C-407E-A947-70E740481C1C}">
                <a14:useLocalDpi xmlns:a14="http://schemas.microsoft.com/office/drawing/2010/main" val="0"/>
              </a:ext>
            </a:extLst>
          </a:blip>
          <a:srcRect l="16647" t="4086" r="20923" b="47839"/>
          <a:stretch>
            <a:fillRect/>
          </a:stretch>
        </p:blipFill>
        <p:spPr bwMode="auto">
          <a:xfrm>
            <a:off x="9531987" y="5254897"/>
            <a:ext cx="80962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48537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507374" y="476673"/>
            <a:ext cx="9065377" cy="5832673"/>
          </a:xfrm>
          <a:prstGeom prst="rect">
            <a:avLst/>
          </a:prstGeom>
        </p:spPr>
      </p:pic>
      <p:sp>
        <p:nvSpPr>
          <p:cNvPr id="2" name="Titel 1"/>
          <p:cNvSpPr>
            <a:spLocks noGrp="1"/>
          </p:cNvSpPr>
          <p:nvPr>
            <p:ph type="title"/>
          </p:nvPr>
        </p:nvSpPr>
        <p:spPr/>
        <p:txBody>
          <a:bodyPr>
            <a:normAutofit/>
          </a:bodyPr>
          <a:lstStyle/>
          <a:p>
            <a:r>
              <a:rPr lang="nl-NL" dirty="0"/>
              <a:t>Baker Tilly Berk</a:t>
            </a:r>
          </a:p>
        </p:txBody>
      </p:sp>
      <p:sp>
        <p:nvSpPr>
          <p:cNvPr id="3" name="Tijdelijke aanduiding voor inhoud 2"/>
          <p:cNvSpPr>
            <a:spLocks noGrp="1"/>
          </p:cNvSpPr>
          <p:nvPr>
            <p:ph idx="1"/>
          </p:nvPr>
        </p:nvSpPr>
        <p:spPr/>
        <p:txBody>
          <a:bodyPr>
            <a:normAutofit/>
          </a:bodyPr>
          <a:lstStyle/>
          <a:p>
            <a:r>
              <a:rPr lang="nl-NL" dirty="0"/>
              <a:t>Accountants en belastingadviseurs</a:t>
            </a:r>
          </a:p>
          <a:p>
            <a:r>
              <a:rPr lang="nl-NL" dirty="0"/>
              <a:t>‘</a:t>
            </a:r>
            <a:r>
              <a:rPr lang="nl-NL" dirty="0" err="1"/>
              <a:t>Employer</a:t>
            </a:r>
            <a:r>
              <a:rPr lang="nl-NL" dirty="0"/>
              <a:t> branding’: actief kennis delen door medewerkers</a:t>
            </a:r>
          </a:p>
          <a:p>
            <a:r>
              <a:rPr lang="nl-NL" dirty="0"/>
              <a:t>Ondernemerscollege:</a:t>
            </a:r>
          </a:p>
          <a:p>
            <a:pPr lvl="1"/>
            <a:r>
              <a:rPr lang="nl-NL" dirty="0"/>
              <a:t>5 opnames per sessie in studio</a:t>
            </a:r>
          </a:p>
          <a:p>
            <a:pPr lvl="1"/>
            <a:r>
              <a:rPr lang="nl-NL" dirty="0"/>
              <a:t>Video (en afgeleide content) worden structureel gedeeld</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22</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8250" y="5517232"/>
            <a:ext cx="2984500" cy="571500"/>
          </a:xfrm>
          <a:prstGeom prst="rect">
            <a:avLst/>
          </a:prstGeom>
        </p:spPr>
      </p:pic>
    </p:spTree>
    <p:extLst>
      <p:ext uri="{BB962C8B-B14F-4D97-AF65-F5344CB8AC3E}">
        <p14:creationId xmlns:p14="http://schemas.microsoft.com/office/powerpoint/2010/main" val="29594336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524000" y="571500"/>
            <a:ext cx="9144000" cy="5715000"/>
          </a:xfrm>
          <a:prstGeom prst="rect">
            <a:avLst/>
          </a:prstGeom>
        </p:spPr>
      </p:pic>
      <p:sp>
        <p:nvSpPr>
          <p:cNvPr id="2" name="Titel 1"/>
          <p:cNvSpPr>
            <a:spLocks noGrp="1"/>
          </p:cNvSpPr>
          <p:nvPr>
            <p:ph type="title"/>
          </p:nvPr>
        </p:nvSpPr>
        <p:spPr/>
        <p:txBody>
          <a:bodyPr>
            <a:normAutofit/>
          </a:bodyPr>
          <a:lstStyle/>
          <a:p>
            <a:r>
              <a:rPr lang="nl-NL" dirty="0"/>
              <a:t>Foodreporter</a:t>
            </a:r>
          </a:p>
        </p:txBody>
      </p:sp>
      <p:sp>
        <p:nvSpPr>
          <p:cNvPr id="3" name="Tijdelijke aanduiding voor inhoud 2"/>
          <p:cNvSpPr>
            <a:spLocks noGrp="1"/>
          </p:cNvSpPr>
          <p:nvPr>
            <p:ph idx="1"/>
          </p:nvPr>
        </p:nvSpPr>
        <p:spPr/>
        <p:txBody>
          <a:bodyPr>
            <a:normAutofit/>
          </a:bodyPr>
          <a:lstStyle/>
          <a:p>
            <a:r>
              <a:rPr lang="nl-NL" dirty="0"/>
              <a:t>Online platform voor horeca (2010)</a:t>
            </a:r>
          </a:p>
          <a:p>
            <a:r>
              <a:rPr lang="nl-NL" dirty="0"/>
              <a:t>Website met interviews, verslagen, video’s en succesverhalen</a:t>
            </a:r>
          </a:p>
          <a:p>
            <a:r>
              <a:rPr lang="nl-NL" dirty="0"/>
              <a:t>1000 euro budget (camera, microfoon etc.)</a:t>
            </a:r>
          </a:p>
          <a:p>
            <a:r>
              <a:rPr lang="nl-NL" dirty="0"/>
              <a:t>Authentieke video-interviews met o.a. </a:t>
            </a:r>
            <a:r>
              <a:rPr lang="nl-NL" dirty="0" err="1"/>
              <a:t>BN’ners</a:t>
            </a:r>
            <a:r>
              <a:rPr lang="nl-NL" dirty="0"/>
              <a:t> en opinieleiders</a:t>
            </a:r>
          </a:p>
          <a:p>
            <a:r>
              <a:rPr lang="nl-NL" dirty="0"/>
              <a:t>Wordt door Sales gebruikt om leads mee aan te trekken / ‘warm’ te houden</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23</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1659294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524000" y="571500"/>
            <a:ext cx="9144000" cy="5715000"/>
          </a:xfrm>
          <a:prstGeom prst="rect">
            <a:avLst/>
          </a:prstGeom>
        </p:spPr>
      </p:pic>
      <p:sp>
        <p:nvSpPr>
          <p:cNvPr id="2" name="Titel 1"/>
          <p:cNvSpPr>
            <a:spLocks noGrp="1"/>
          </p:cNvSpPr>
          <p:nvPr>
            <p:ph type="title"/>
          </p:nvPr>
        </p:nvSpPr>
        <p:spPr/>
        <p:txBody>
          <a:bodyPr>
            <a:normAutofit/>
          </a:bodyPr>
          <a:lstStyle/>
          <a:p>
            <a:r>
              <a:rPr lang="nl-NL" dirty="0"/>
              <a:t>Sligro</a:t>
            </a:r>
          </a:p>
        </p:txBody>
      </p:sp>
      <p:sp>
        <p:nvSpPr>
          <p:cNvPr id="3" name="Tijdelijke aanduiding voor inhoud 2"/>
          <p:cNvSpPr>
            <a:spLocks noGrp="1"/>
          </p:cNvSpPr>
          <p:nvPr>
            <p:ph idx="1"/>
          </p:nvPr>
        </p:nvSpPr>
        <p:spPr/>
        <p:txBody>
          <a:bodyPr>
            <a:normAutofit/>
          </a:bodyPr>
          <a:lstStyle/>
          <a:p>
            <a:r>
              <a:rPr lang="nl-NL" dirty="0"/>
              <a:t>Van zenden naar interactie (b.v. Twitter)</a:t>
            </a:r>
          </a:p>
          <a:p>
            <a:r>
              <a:rPr lang="nl-NL" dirty="0"/>
              <a:t>Openheid als startpunt</a:t>
            </a:r>
          </a:p>
          <a:p>
            <a:r>
              <a:rPr lang="nl-NL" dirty="0"/>
              <a:t>Foodbrigade: Horeca helpen verbeteren</a:t>
            </a:r>
          </a:p>
          <a:p>
            <a:r>
              <a:rPr lang="nl-NL" dirty="0"/>
              <a:t>Blogs met praktische tips van collega’s (‘culinair adviseurs’) en partners</a:t>
            </a:r>
          </a:p>
          <a:p>
            <a:r>
              <a:rPr lang="nl-NL" dirty="0"/>
              <a:t>Inhaken op events</a:t>
            </a:r>
          </a:p>
          <a:p>
            <a:r>
              <a:rPr lang="nl-NL" dirty="0"/>
              <a:t>Eindregie ligt bij een bureau (zelfbescherming)</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24</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1411682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524000" y="571500"/>
            <a:ext cx="9144000" cy="5715000"/>
          </a:xfrm>
          <a:prstGeom prst="rect">
            <a:avLst/>
          </a:prstGeom>
        </p:spPr>
      </p:pic>
      <p:sp>
        <p:nvSpPr>
          <p:cNvPr id="2" name="Titel 1"/>
          <p:cNvSpPr>
            <a:spLocks noGrp="1"/>
          </p:cNvSpPr>
          <p:nvPr>
            <p:ph type="title"/>
          </p:nvPr>
        </p:nvSpPr>
        <p:spPr/>
        <p:txBody>
          <a:bodyPr>
            <a:normAutofit/>
          </a:bodyPr>
          <a:lstStyle/>
          <a:p>
            <a:r>
              <a:rPr lang="nl-NL" dirty="0" err="1"/>
              <a:t>Slenders</a:t>
            </a:r>
            <a:r>
              <a:rPr lang="nl-NL" dirty="0"/>
              <a:t> Beauty</a:t>
            </a:r>
          </a:p>
        </p:txBody>
      </p:sp>
      <p:sp>
        <p:nvSpPr>
          <p:cNvPr id="3" name="Tijdelijke aanduiding voor inhoud 2"/>
          <p:cNvSpPr>
            <a:spLocks noGrp="1"/>
          </p:cNvSpPr>
          <p:nvPr>
            <p:ph idx="1"/>
          </p:nvPr>
        </p:nvSpPr>
        <p:spPr/>
        <p:txBody>
          <a:bodyPr>
            <a:normAutofit/>
          </a:bodyPr>
          <a:lstStyle/>
          <a:p>
            <a:r>
              <a:rPr lang="nl-NL" dirty="0"/>
              <a:t>Groothandel in ‘beauty’</a:t>
            </a:r>
          </a:p>
          <a:p>
            <a:r>
              <a:rPr lang="nl-NL" dirty="0"/>
              <a:t>Blogs vanuit zoekgedrag potentiële klant</a:t>
            </a:r>
          </a:p>
          <a:p>
            <a:r>
              <a:rPr lang="nl-NL" dirty="0"/>
              <a:t>Ook gastblogs op b.v. pedicure.nl</a:t>
            </a:r>
          </a:p>
          <a:p>
            <a:r>
              <a:rPr lang="nl-NL" dirty="0"/>
              <a:t>Webshop nu groter dan de winkel</a:t>
            </a:r>
          </a:p>
          <a:p>
            <a:r>
              <a:rPr lang="nl-NL" dirty="0"/>
              <a:t>Brabants bedrijf, meeste omzet uit Noord-Holland</a:t>
            </a:r>
          </a:p>
          <a:p>
            <a:r>
              <a:rPr lang="nl-NL" dirty="0"/>
              <a:t>Nu ook interesse vanuit buitenland (b.v. Suriname)</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25</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40786831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Tijdelijke aanduiding voor inhoud 6"/>
          <p:cNvPicPr>
            <a:picLocks noGrp="1" noChangeAspect="1"/>
          </p:cNvPicPr>
          <p:nvPr>
            <p:ph idx="1"/>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1984376" y="1224759"/>
            <a:ext cx="7683425" cy="4897213"/>
          </a:xfrm>
        </p:spPr>
      </p:pic>
      <p:sp>
        <p:nvSpPr>
          <p:cNvPr id="2" name="Titel 1"/>
          <p:cNvSpPr>
            <a:spLocks noGrp="1"/>
          </p:cNvSpPr>
          <p:nvPr>
            <p:ph type="title"/>
          </p:nvPr>
        </p:nvSpPr>
        <p:spPr/>
        <p:txBody>
          <a:bodyPr>
            <a:normAutofit/>
          </a:bodyPr>
          <a:lstStyle/>
          <a:p>
            <a:r>
              <a:rPr lang="nl-NL" dirty="0"/>
              <a:t>www.functioneel-beheerder.com</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26</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 name="Tijdelijke aanduiding voor inhoud 2"/>
          <p:cNvSpPr txBox="1">
            <a:spLocks/>
          </p:cNvSpPr>
          <p:nvPr/>
        </p:nvSpPr>
        <p:spPr>
          <a:xfrm>
            <a:off x="1981200" y="160020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NL" dirty="0"/>
              <a:t>Nichemarkt in IT</a:t>
            </a:r>
          </a:p>
          <a:p>
            <a:r>
              <a:rPr lang="nl-NL" dirty="0" err="1"/>
              <a:t>Hubspot</a:t>
            </a:r>
            <a:r>
              <a:rPr lang="nl-NL" dirty="0"/>
              <a:t> gekoppeld met Salesforce</a:t>
            </a:r>
          </a:p>
          <a:p>
            <a:r>
              <a:rPr lang="nl-NL" dirty="0"/>
              <a:t>Heel veel verschillende glijbanen, via koffie en pizza</a:t>
            </a:r>
          </a:p>
          <a:p>
            <a:r>
              <a:rPr lang="nl-NL" dirty="0"/>
              <a:t>Strak ingerichte ‘lead </a:t>
            </a:r>
            <a:r>
              <a:rPr lang="nl-NL" dirty="0" err="1"/>
              <a:t>nurturing</a:t>
            </a:r>
            <a:r>
              <a:rPr lang="nl-NL" dirty="0"/>
              <a:t>’</a:t>
            </a:r>
          </a:p>
          <a:p>
            <a:endParaRPr lang="nl-NL" dirty="0"/>
          </a:p>
        </p:txBody>
      </p:sp>
    </p:spTree>
    <p:extLst>
      <p:ext uri="{BB962C8B-B14F-4D97-AF65-F5344CB8AC3E}">
        <p14:creationId xmlns:p14="http://schemas.microsoft.com/office/powerpoint/2010/main" val="31820819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1909763" y="742950"/>
            <a:ext cx="8372475" cy="5372100"/>
          </a:xfrm>
          <a:prstGeom prst="rect">
            <a:avLst/>
          </a:prstGeom>
        </p:spPr>
      </p:pic>
      <p:sp>
        <p:nvSpPr>
          <p:cNvPr id="2" name="Titel 1"/>
          <p:cNvSpPr>
            <a:spLocks noGrp="1"/>
          </p:cNvSpPr>
          <p:nvPr>
            <p:ph type="title"/>
          </p:nvPr>
        </p:nvSpPr>
        <p:spPr/>
        <p:txBody>
          <a:bodyPr>
            <a:normAutofit/>
          </a:bodyPr>
          <a:lstStyle/>
          <a:p>
            <a:r>
              <a:rPr lang="nl-NL" dirty="0"/>
              <a:t>Ricoh</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27</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 name="Tijdelijke aanduiding voor inhoud 2"/>
          <p:cNvSpPr txBox="1">
            <a:spLocks/>
          </p:cNvSpPr>
          <p:nvPr/>
        </p:nvSpPr>
        <p:spPr>
          <a:xfrm>
            <a:off x="1981200" y="160020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NL" dirty="0"/>
              <a:t>Collega’s niets opleggen, maar faciliteren</a:t>
            </a:r>
          </a:p>
          <a:p>
            <a:r>
              <a:rPr lang="nl-NL" dirty="0"/>
              <a:t>Uitgangspunt: ‘proposities’ zoals ‘mobiel printen’</a:t>
            </a:r>
          </a:p>
          <a:p>
            <a:r>
              <a:rPr lang="nl-NL" dirty="0"/>
              <a:t>Customer </a:t>
            </a:r>
            <a:r>
              <a:rPr lang="nl-NL" dirty="0" err="1"/>
              <a:t>Journey</a:t>
            </a:r>
            <a:r>
              <a:rPr lang="nl-NL" dirty="0"/>
              <a:t> en </a:t>
            </a:r>
            <a:r>
              <a:rPr lang="nl-NL" dirty="0" err="1"/>
              <a:t>buyer</a:t>
            </a:r>
            <a:r>
              <a:rPr lang="nl-NL" dirty="0"/>
              <a:t> </a:t>
            </a:r>
            <a:r>
              <a:rPr lang="nl-NL" dirty="0" err="1"/>
              <a:t>persona’s</a:t>
            </a:r>
            <a:r>
              <a:rPr lang="nl-NL" dirty="0"/>
              <a:t> per propositie, plus dashboards</a:t>
            </a:r>
          </a:p>
          <a:p>
            <a:r>
              <a:rPr lang="nl-NL" dirty="0"/>
              <a:t>Commerciële content en ‘softe’ content zoals ‘Werktrends’</a:t>
            </a:r>
          </a:p>
          <a:p>
            <a:r>
              <a:rPr lang="nl-NL" dirty="0"/>
              <a:t>ROI gemeten in ‘</a:t>
            </a:r>
            <a:r>
              <a:rPr lang="nl-NL" dirty="0" err="1"/>
              <a:t>Adwords</a:t>
            </a:r>
            <a:r>
              <a:rPr lang="nl-NL" dirty="0"/>
              <a:t>-besparing’</a:t>
            </a:r>
          </a:p>
        </p:txBody>
      </p:sp>
    </p:spTree>
    <p:extLst>
      <p:ext uri="{BB962C8B-B14F-4D97-AF65-F5344CB8AC3E}">
        <p14:creationId xmlns:p14="http://schemas.microsoft.com/office/powerpoint/2010/main" val="4001235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Content Marketing analyse</a:t>
            </a:r>
          </a:p>
        </p:txBody>
      </p:sp>
      <p:sp>
        <p:nvSpPr>
          <p:cNvPr id="4" name="Tijdelijke aanduiding voor voettekst 3"/>
          <p:cNvSpPr>
            <a:spLocks noGrp="1"/>
          </p:cNvSpPr>
          <p:nvPr>
            <p:ph type="ftr" sz="quarter" idx="4294967295"/>
          </p:nvPr>
        </p:nvSpPr>
        <p:spPr>
          <a:xfrm>
            <a:off x="4648200" y="6356351"/>
            <a:ext cx="2895600" cy="365125"/>
          </a:xfrm>
        </p:spPr>
        <p:txBody>
          <a:bodyPr/>
          <a:lstStyle/>
          <a:p>
            <a:endParaRPr lang="en-US" dirty="0"/>
          </a:p>
        </p:txBody>
      </p:sp>
      <p:sp>
        <p:nvSpPr>
          <p:cNvPr id="5" name="Tijdelijke aanduiding voor dianummer 4"/>
          <p:cNvSpPr>
            <a:spLocks noGrp="1"/>
          </p:cNvSpPr>
          <p:nvPr>
            <p:ph type="sldNum" sz="quarter" idx="12"/>
          </p:nvPr>
        </p:nvSpPr>
        <p:spPr/>
        <p:txBody>
          <a:bodyPr/>
          <a:lstStyle/>
          <a:p>
            <a:fld id="{8B37D5FE-740C-46F5-801A-FA5477D9711F}" type="slidenum">
              <a:rPr lang="en-US" smtClean="0"/>
              <a:pPr/>
              <a:t>28</a:t>
            </a:fld>
            <a:endParaRPr lang="en-US"/>
          </a:p>
        </p:txBody>
      </p:sp>
      <p:sp>
        <p:nvSpPr>
          <p:cNvPr id="6" name="Tekstvak 5">
            <a:extLst>
              <a:ext uri="{FF2B5EF4-FFF2-40B4-BE49-F238E27FC236}">
                <a16:creationId xmlns:a16="http://schemas.microsoft.com/office/drawing/2014/main" id="{7AE9062E-B166-3F43-91D9-BED6B16D1874}"/>
              </a:ext>
            </a:extLst>
          </p:cNvPr>
          <p:cNvSpPr txBox="1"/>
          <p:nvPr/>
        </p:nvSpPr>
        <p:spPr>
          <a:xfrm>
            <a:off x="5663952" y="3302219"/>
            <a:ext cx="1378496" cy="584775"/>
          </a:xfrm>
          <a:prstGeom prst="rect">
            <a:avLst/>
          </a:prstGeom>
          <a:noFill/>
        </p:spPr>
        <p:txBody>
          <a:bodyPr wrap="square" rtlCol="0">
            <a:spAutoFit/>
          </a:bodyPr>
          <a:lstStyle/>
          <a:p>
            <a:r>
              <a:rPr lang="nl-NL" sz="3200" dirty="0"/>
              <a:t>logo</a:t>
            </a:r>
          </a:p>
        </p:txBody>
      </p:sp>
    </p:spTree>
    <p:extLst>
      <p:ext uri="{BB962C8B-B14F-4D97-AF65-F5344CB8AC3E}">
        <p14:creationId xmlns:p14="http://schemas.microsoft.com/office/powerpoint/2010/main" val="33249977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ranslation-project-management.com/images/site/analys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168" y="4864596"/>
            <a:ext cx="2657872" cy="199340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fontScale="90000"/>
          </a:bodyPr>
          <a:lstStyle/>
          <a:p>
            <a:r>
              <a:rPr lang="nl-NL" dirty="0"/>
              <a:t>Content Marketing-analyse: Intern/Medewerkers</a:t>
            </a:r>
            <a:endParaRPr lang="nl-NL" u="sng" dirty="0"/>
          </a:p>
        </p:txBody>
      </p:sp>
      <p:sp>
        <p:nvSpPr>
          <p:cNvPr id="3" name="Tijdelijke aanduiding voor inhoud 2"/>
          <p:cNvSpPr>
            <a:spLocks noGrp="1"/>
          </p:cNvSpPr>
          <p:nvPr>
            <p:ph idx="1"/>
          </p:nvPr>
        </p:nvSpPr>
        <p:spPr/>
        <p:txBody>
          <a:bodyPr>
            <a:normAutofit/>
          </a:bodyPr>
          <a:lstStyle/>
          <a:p>
            <a:r>
              <a:rPr lang="nl-NL" dirty="0"/>
              <a:t>x</a:t>
            </a:r>
          </a:p>
          <a:p>
            <a:endParaRPr lang="nl-NL" dirty="0"/>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29</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 name="Picture 4">
            <a:extLst>
              <a:ext uri="{FF2B5EF4-FFF2-40B4-BE49-F238E27FC236}">
                <a16:creationId xmlns:a16="http://schemas.microsoft.com/office/drawing/2014/main" id="{8D7B361A-535C-4D47-9A7D-FFC20970AF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3048198"/>
            <a:ext cx="8299419" cy="2128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a:extLst>
              <a:ext uri="{FF2B5EF4-FFF2-40B4-BE49-F238E27FC236}">
                <a16:creationId xmlns:a16="http://schemas.microsoft.com/office/drawing/2014/main" id="{37F0F9E3-6130-5B4B-B914-4255880D8B64}"/>
              </a:ext>
            </a:extLst>
          </p:cNvPr>
          <p:cNvSpPr txBox="1"/>
          <p:nvPr/>
        </p:nvSpPr>
        <p:spPr>
          <a:xfrm rot="959443">
            <a:off x="3335862" y="3684387"/>
            <a:ext cx="4726802" cy="769441"/>
          </a:xfrm>
          <a:prstGeom prst="rect">
            <a:avLst/>
          </a:prstGeom>
          <a:noFill/>
        </p:spPr>
        <p:txBody>
          <a:bodyPr wrap="square" rtlCol="0">
            <a:spAutoFit/>
          </a:bodyPr>
          <a:lstStyle/>
          <a:p>
            <a:pPr algn="ctr"/>
            <a:r>
              <a:rPr lang="nl-NL" sz="4400" dirty="0">
                <a:solidFill>
                  <a:srgbClr val="FF0000"/>
                </a:solidFill>
              </a:rPr>
              <a:t>Voorbeeld</a:t>
            </a:r>
          </a:p>
        </p:txBody>
      </p:sp>
    </p:spTree>
    <p:extLst>
      <p:ext uri="{BB962C8B-B14F-4D97-AF65-F5344CB8AC3E}">
        <p14:creationId xmlns:p14="http://schemas.microsoft.com/office/powerpoint/2010/main" val="21481878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Content Marketing: Introductie</a:t>
            </a:r>
          </a:p>
        </p:txBody>
      </p:sp>
      <p:sp>
        <p:nvSpPr>
          <p:cNvPr id="4" name="Tijdelijke aanduiding voor voettekst 3"/>
          <p:cNvSpPr>
            <a:spLocks noGrp="1"/>
          </p:cNvSpPr>
          <p:nvPr>
            <p:ph type="ftr" sz="quarter" idx="4294967295"/>
          </p:nvPr>
        </p:nvSpPr>
        <p:spPr>
          <a:xfrm>
            <a:off x="4648200" y="6356351"/>
            <a:ext cx="2895600" cy="365125"/>
          </a:xfrm>
        </p:spPr>
        <p:txBody>
          <a:bodyPr/>
          <a:lstStyle/>
          <a:p>
            <a:endParaRPr lang="en-US" dirty="0"/>
          </a:p>
        </p:txBody>
      </p:sp>
      <p:sp>
        <p:nvSpPr>
          <p:cNvPr id="5" name="Tijdelijke aanduiding voor dianummer 4"/>
          <p:cNvSpPr>
            <a:spLocks noGrp="1"/>
          </p:cNvSpPr>
          <p:nvPr>
            <p:ph type="sldNum" sz="quarter" idx="12"/>
          </p:nvPr>
        </p:nvSpPr>
        <p:spPr/>
        <p:txBody>
          <a:bodyPr/>
          <a:lstStyle/>
          <a:p>
            <a:fld id="{8B37D5FE-740C-46F5-801A-FA5477D9711F}" type="slidenum">
              <a:rPr lang="en-US" smtClean="0"/>
              <a:pPr/>
              <a:t>3</a:t>
            </a:fld>
            <a:endParaRPr lang="en-US"/>
          </a:p>
        </p:txBody>
      </p:sp>
      <p:sp>
        <p:nvSpPr>
          <p:cNvPr id="7" name="Tekstvak 6">
            <a:extLst>
              <a:ext uri="{FF2B5EF4-FFF2-40B4-BE49-F238E27FC236}">
                <a16:creationId xmlns:a16="http://schemas.microsoft.com/office/drawing/2014/main" id="{30F2879A-BC3A-2543-BDAA-15AF419E200A}"/>
              </a:ext>
            </a:extLst>
          </p:cNvPr>
          <p:cNvSpPr txBox="1"/>
          <p:nvPr/>
        </p:nvSpPr>
        <p:spPr>
          <a:xfrm>
            <a:off x="5663952" y="3302219"/>
            <a:ext cx="1378496" cy="584775"/>
          </a:xfrm>
          <a:prstGeom prst="rect">
            <a:avLst/>
          </a:prstGeom>
          <a:noFill/>
        </p:spPr>
        <p:txBody>
          <a:bodyPr wrap="square" rtlCol="0">
            <a:spAutoFit/>
          </a:bodyPr>
          <a:lstStyle/>
          <a:p>
            <a:r>
              <a:rPr lang="nl-NL" sz="3200" dirty="0"/>
              <a:t>logo</a:t>
            </a:r>
          </a:p>
        </p:txBody>
      </p:sp>
    </p:spTree>
    <p:extLst>
      <p:ext uri="{BB962C8B-B14F-4D97-AF65-F5344CB8AC3E}">
        <p14:creationId xmlns:p14="http://schemas.microsoft.com/office/powerpoint/2010/main" val="33380023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ranslation-project-management.com/images/site/analys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168" y="4864596"/>
            <a:ext cx="2657872" cy="199340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a:bodyPr>
          <a:lstStyle/>
          <a:p>
            <a:r>
              <a:rPr lang="nl-NL" dirty="0"/>
              <a:t>Content Marketing-analyse: Klanten</a:t>
            </a:r>
            <a:endParaRPr lang="nl-NL" u="sng" dirty="0"/>
          </a:p>
        </p:txBody>
      </p:sp>
      <p:sp>
        <p:nvSpPr>
          <p:cNvPr id="3" name="Tijdelijke aanduiding voor inhoud 2"/>
          <p:cNvSpPr>
            <a:spLocks noGrp="1"/>
          </p:cNvSpPr>
          <p:nvPr>
            <p:ph idx="1"/>
          </p:nvPr>
        </p:nvSpPr>
        <p:spPr/>
        <p:txBody>
          <a:bodyPr>
            <a:normAutofit/>
          </a:bodyPr>
          <a:lstStyle/>
          <a:p>
            <a:r>
              <a:rPr lang="nl-NL" dirty="0"/>
              <a:t>x</a:t>
            </a:r>
          </a:p>
          <a:p>
            <a:endParaRPr lang="nl-NL" dirty="0"/>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30</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 name="Picture 2">
            <a:extLst>
              <a:ext uri="{FF2B5EF4-FFF2-40B4-BE49-F238E27FC236}">
                <a16:creationId xmlns:a16="http://schemas.microsoft.com/office/drawing/2014/main" id="{5C75671A-B770-9544-BAD0-EE90571847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24" y="2784873"/>
            <a:ext cx="8077153"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kstvak 10">
            <a:extLst>
              <a:ext uri="{FF2B5EF4-FFF2-40B4-BE49-F238E27FC236}">
                <a16:creationId xmlns:a16="http://schemas.microsoft.com/office/drawing/2014/main" id="{12A091EA-9337-8842-8894-09CEEF404807}"/>
              </a:ext>
            </a:extLst>
          </p:cNvPr>
          <p:cNvSpPr txBox="1"/>
          <p:nvPr/>
        </p:nvSpPr>
        <p:spPr>
          <a:xfrm rot="959443">
            <a:off x="3335862" y="3684387"/>
            <a:ext cx="4726802" cy="769441"/>
          </a:xfrm>
          <a:prstGeom prst="rect">
            <a:avLst/>
          </a:prstGeom>
          <a:noFill/>
        </p:spPr>
        <p:txBody>
          <a:bodyPr wrap="square" rtlCol="0">
            <a:spAutoFit/>
          </a:bodyPr>
          <a:lstStyle/>
          <a:p>
            <a:pPr algn="ctr"/>
            <a:r>
              <a:rPr lang="nl-NL" sz="4400" dirty="0">
                <a:solidFill>
                  <a:srgbClr val="FF0000"/>
                </a:solidFill>
              </a:rPr>
              <a:t>Voorbeeld</a:t>
            </a:r>
          </a:p>
        </p:txBody>
      </p:sp>
    </p:spTree>
    <p:extLst>
      <p:ext uri="{BB962C8B-B14F-4D97-AF65-F5344CB8AC3E}">
        <p14:creationId xmlns:p14="http://schemas.microsoft.com/office/powerpoint/2010/main" val="12932029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Content Marketing bij [bedrijf/merk]: Strategie</a:t>
            </a:r>
          </a:p>
        </p:txBody>
      </p:sp>
      <p:sp>
        <p:nvSpPr>
          <p:cNvPr id="4" name="Tijdelijke aanduiding voor voettekst 3"/>
          <p:cNvSpPr>
            <a:spLocks noGrp="1"/>
          </p:cNvSpPr>
          <p:nvPr>
            <p:ph type="ftr" sz="quarter" idx="4294967295"/>
          </p:nvPr>
        </p:nvSpPr>
        <p:spPr>
          <a:xfrm>
            <a:off x="4648200" y="6356351"/>
            <a:ext cx="2895600" cy="365125"/>
          </a:xfrm>
        </p:spPr>
        <p:txBody>
          <a:bodyPr/>
          <a:lstStyle/>
          <a:p>
            <a:endParaRPr lang="en-US" dirty="0"/>
          </a:p>
        </p:txBody>
      </p:sp>
      <p:sp>
        <p:nvSpPr>
          <p:cNvPr id="5" name="Tijdelijke aanduiding voor dianummer 4"/>
          <p:cNvSpPr>
            <a:spLocks noGrp="1"/>
          </p:cNvSpPr>
          <p:nvPr>
            <p:ph type="sldNum" sz="quarter" idx="12"/>
          </p:nvPr>
        </p:nvSpPr>
        <p:spPr/>
        <p:txBody>
          <a:bodyPr/>
          <a:lstStyle/>
          <a:p>
            <a:fld id="{8B37D5FE-740C-46F5-801A-FA5477D9711F}" type="slidenum">
              <a:rPr lang="en-US" smtClean="0"/>
              <a:pPr/>
              <a:t>31</a:t>
            </a:fld>
            <a:endParaRPr lang="en-US"/>
          </a:p>
        </p:txBody>
      </p:sp>
      <p:pic>
        <p:nvPicPr>
          <p:cNvPr id="19458" name="Picture 2" descr="http://blogs-images.forbes.com/work-in-progress/files/2012/09/Strateg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832" y="1772816"/>
            <a:ext cx="5099720" cy="3824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5342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196BE99D-2FB9-6142-A1E6-012ADE836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6065" y="1943896"/>
            <a:ext cx="6552728" cy="4407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normAutofit/>
          </a:bodyPr>
          <a:lstStyle/>
          <a:p>
            <a:r>
              <a:rPr lang="nl-NL" dirty="0"/>
              <a:t>Witte-vlekkenplan: inhoud</a:t>
            </a:r>
            <a:endParaRPr lang="nl-NL" u="sng" dirty="0"/>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32</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Tekstvak 3">
            <a:extLst>
              <a:ext uri="{FF2B5EF4-FFF2-40B4-BE49-F238E27FC236}">
                <a16:creationId xmlns:a16="http://schemas.microsoft.com/office/drawing/2014/main" id="{37F0F9E3-6130-5B4B-B914-4255880D8B64}"/>
              </a:ext>
            </a:extLst>
          </p:cNvPr>
          <p:cNvSpPr txBox="1"/>
          <p:nvPr/>
        </p:nvSpPr>
        <p:spPr>
          <a:xfrm rot="959443">
            <a:off x="3939311" y="3817364"/>
            <a:ext cx="4726802" cy="769441"/>
          </a:xfrm>
          <a:prstGeom prst="rect">
            <a:avLst/>
          </a:prstGeom>
          <a:noFill/>
        </p:spPr>
        <p:txBody>
          <a:bodyPr wrap="square" rtlCol="0">
            <a:spAutoFit/>
          </a:bodyPr>
          <a:lstStyle/>
          <a:p>
            <a:pPr algn="ctr"/>
            <a:r>
              <a:rPr lang="nl-NL" sz="4400" dirty="0">
                <a:solidFill>
                  <a:srgbClr val="FF0000"/>
                </a:solidFill>
              </a:rPr>
              <a:t>Voorbeeld</a:t>
            </a:r>
          </a:p>
        </p:txBody>
      </p:sp>
    </p:spTree>
    <p:extLst>
      <p:ext uri="{BB962C8B-B14F-4D97-AF65-F5344CB8AC3E}">
        <p14:creationId xmlns:p14="http://schemas.microsoft.com/office/powerpoint/2010/main" val="2596504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BFC5EA1C-724F-CA44-8567-A304EF984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696" y="1732712"/>
            <a:ext cx="5256584" cy="4938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normAutofit/>
          </a:bodyPr>
          <a:lstStyle/>
          <a:p>
            <a:r>
              <a:rPr lang="nl-NL" dirty="0"/>
              <a:t>Witte-vlekkenplan: vorm</a:t>
            </a:r>
            <a:endParaRPr lang="nl-NL" u="sng" dirty="0"/>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33</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Tekstvak 3">
            <a:extLst>
              <a:ext uri="{FF2B5EF4-FFF2-40B4-BE49-F238E27FC236}">
                <a16:creationId xmlns:a16="http://schemas.microsoft.com/office/drawing/2014/main" id="{37F0F9E3-6130-5B4B-B914-4255880D8B64}"/>
              </a:ext>
            </a:extLst>
          </p:cNvPr>
          <p:cNvSpPr txBox="1"/>
          <p:nvPr/>
        </p:nvSpPr>
        <p:spPr>
          <a:xfrm rot="959443">
            <a:off x="3939311" y="3817364"/>
            <a:ext cx="4726802" cy="769441"/>
          </a:xfrm>
          <a:prstGeom prst="rect">
            <a:avLst/>
          </a:prstGeom>
          <a:noFill/>
        </p:spPr>
        <p:txBody>
          <a:bodyPr wrap="square" rtlCol="0">
            <a:spAutoFit/>
          </a:bodyPr>
          <a:lstStyle/>
          <a:p>
            <a:pPr algn="ctr"/>
            <a:r>
              <a:rPr lang="nl-NL" sz="4400" dirty="0">
                <a:solidFill>
                  <a:srgbClr val="FF0000"/>
                </a:solidFill>
              </a:rPr>
              <a:t>Voorbeeld</a:t>
            </a:r>
          </a:p>
        </p:txBody>
      </p:sp>
    </p:spTree>
    <p:extLst>
      <p:ext uri="{BB962C8B-B14F-4D97-AF65-F5344CB8AC3E}">
        <p14:creationId xmlns:p14="http://schemas.microsoft.com/office/powerpoint/2010/main" val="3786953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toprankblog.com/wp-content/uploads/2010/04/strateg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119" y="4581129"/>
            <a:ext cx="2194967" cy="144446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a:bodyPr>
          <a:lstStyle/>
          <a:p>
            <a:r>
              <a:rPr lang="nl-NL" dirty="0"/>
              <a:t>Content </a:t>
            </a:r>
            <a:r>
              <a:rPr lang="nl-NL" dirty="0" err="1"/>
              <a:t>Marketing-strategie</a:t>
            </a:r>
            <a:r>
              <a:rPr lang="nl-NL" dirty="0"/>
              <a:t> [bedrijf/merk]</a:t>
            </a:r>
            <a:endParaRPr lang="nl-NL" u="sng" dirty="0"/>
          </a:p>
        </p:txBody>
      </p:sp>
      <p:sp>
        <p:nvSpPr>
          <p:cNvPr id="3" name="Tijdelijke aanduiding voor inhoud 2"/>
          <p:cNvSpPr>
            <a:spLocks noGrp="1"/>
          </p:cNvSpPr>
          <p:nvPr>
            <p:ph idx="1"/>
          </p:nvPr>
        </p:nvSpPr>
        <p:spPr>
          <a:xfrm>
            <a:off x="1981200" y="1600201"/>
            <a:ext cx="8686800" cy="4525963"/>
          </a:xfrm>
        </p:spPr>
        <p:txBody>
          <a:bodyPr>
            <a:normAutofit/>
          </a:bodyPr>
          <a:lstStyle/>
          <a:p>
            <a:r>
              <a:rPr lang="nl-NL" dirty="0"/>
              <a:t>Ontsluiten kennis en passie van [bedrijf/merk]-medewerkers</a:t>
            </a:r>
          </a:p>
          <a:p>
            <a:r>
              <a:rPr lang="nl-NL" dirty="0"/>
              <a:t>Produceren en delen van voor de klant relevante content: van product naar klantsucces</a:t>
            </a:r>
          </a:p>
          <a:p>
            <a:r>
              <a:rPr lang="nl-NL" dirty="0"/>
              <a:t>‘</a:t>
            </a:r>
            <a:r>
              <a:rPr lang="nl-NL" dirty="0" err="1"/>
              <a:t>Thought</a:t>
            </a:r>
            <a:r>
              <a:rPr lang="nl-NL" dirty="0"/>
              <a:t> </a:t>
            </a:r>
            <a:r>
              <a:rPr lang="nl-NL" dirty="0" err="1"/>
              <a:t>leadership</a:t>
            </a:r>
            <a:r>
              <a:rPr lang="nl-NL" dirty="0"/>
              <a:t>’ ontwikkelen op bedrijfsniveau</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34</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26883426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Content Marketing bij [bedrijf/merk]: Strategie: Interne focus</a:t>
            </a:r>
          </a:p>
        </p:txBody>
      </p:sp>
      <p:sp>
        <p:nvSpPr>
          <p:cNvPr id="3" name="Tijdelijke aanduiding voor inhoud 2"/>
          <p:cNvSpPr>
            <a:spLocks noGrp="1"/>
          </p:cNvSpPr>
          <p:nvPr>
            <p:ph idx="1"/>
          </p:nvPr>
        </p:nvSpPr>
        <p:spPr/>
        <p:txBody>
          <a:bodyPr>
            <a:normAutofit/>
          </a:bodyPr>
          <a:lstStyle/>
          <a:p>
            <a:r>
              <a:rPr lang="nl-NL" dirty="0"/>
              <a:t>[bedrijf/merk]-medewerkers worden belangrijker, [bedrijf/merk] minder belangrijk</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35</a:t>
            </a:fld>
            <a:endParaRPr lang="en-US"/>
          </a:p>
        </p:txBody>
      </p:sp>
    </p:spTree>
    <p:extLst>
      <p:ext uri="{BB962C8B-B14F-4D97-AF65-F5344CB8AC3E}">
        <p14:creationId xmlns:p14="http://schemas.microsoft.com/office/powerpoint/2010/main" val="35537276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Content Marketing bij [bedrijf/merk]: Strategie: Interne focus</a:t>
            </a:r>
          </a:p>
        </p:txBody>
      </p:sp>
      <p:sp>
        <p:nvSpPr>
          <p:cNvPr id="3" name="Tijdelijke aanduiding voor inhoud 2"/>
          <p:cNvSpPr>
            <a:spLocks noGrp="1"/>
          </p:cNvSpPr>
          <p:nvPr>
            <p:ph idx="1"/>
          </p:nvPr>
        </p:nvSpPr>
        <p:spPr/>
        <p:txBody>
          <a:bodyPr>
            <a:normAutofit/>
          </a:bodyPr>
          <a:lstStyle/>
          <a:p>
            <a:r>
              <a:rPr lang="nl-NL" dirty="0"/>
              <a:t>‘</a:t>
            </a:r>
            <a:r>
              <a:rPr lang="nl-NL" dirty="0" err="1"/>
              <a:t>Thought</a:t>
            </a:r>
            <a:r>
              <a:rPr lang="nl-NL" dirty="0"/>
              <a:t> </a:t>
            </a:r>
            <a:r>
              <a:rPr lang="nl-NL" dirty="0" err="1"/>
              <a:t>leadership</a:t>
            </a:r>
            <a:r>
              <a:rPr lang="nl-NL" dirty="0"/>
              <a:t>’ van medewerkers achterhalen en ontwikkelen</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36</a:t>
            </a:fld>
            <a:endParaRPr lang="en-US"/>
          </a:p>
        </p:txBody>
      </p:sp>
      <p:pic>
        <p:nvPicPr>
          <p:cNvPr id="1026" name="Picture 2" descr="http://mcsmith.blogs.com/.a/6a00d83451ccc469e201a3fd24921c970b-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833" y="3284984"/>
            <a:ext cx="2365259" cy="2057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7518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Content Marketing bij [bedrijf/merk]: Strategie: Interne focus</a:t>
            </a:r>
          </a:p>
        </p:txBody>
      </p:sp>
      <p:sp>
        <p:nvSpPr>
          <p:cNvPr id="3" name="Tijdelijke aanduiding voor inhoud 2"/>
          <p:cNvSpPr>
            <a:spLocks noGrp="1"/>
          </p:cNvSpPr>
          <p:nvPr>
            <p:ph idx="1"/>
          </p:nvPr>
        </p:nvSpPr>
        <p:spPr/>
        <p:txBody>
          <a:bodyPr>
            <a:normAutofit/>
          </a:bodyPr>
          <a:lstStyle/>
          <a:p>
            <a:r>
              <a:rPr lang="nl-NL" dirty="0"/>
              <a:t>Bouw ‘</a:t>
            </a:r>
            <a:r>
              <a:rPr lang="nl-NL" dirty="0" err="1"/>
              <a:t>outbound</a:t>
            </a:r>
            <a:r>
              <a:rPr lang="nl-NL" dirty="0"/>
              <a:t> marketing’ af en vervang reclame door de ‘menselijke stem’</a:t>
            </a:r>
          </a:p>
          <a:p>
            <a:endParaRPr lang="nl-NL" dirty="0"/>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37</a:t>
            </a:fld>
            <a:endParaRPr lang="en-US"/>
          </a:p>
        </p:txBody>
      </p:sp>
      <p:pic>
        <p:nvPicPr>
          <p:cNvPr id="25604" name="Picture 4" descr="http://tyler.in/reallife/wp-content/uploads/2010/08/243692250_a64e4b424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712" y="3284985"/>
            <a:ext cx="4762500"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4001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Content Marketing bij [bedrijf/merk]: Strategie: Interne focus</a:t>
            </a:r>
          </a:p>
        </p:txBody>
      </p:sp>
      <p:sp>
        <p:nvSpPr>
          <p:cNvPr id="3" name="Tijdelijke aanduiding voor inhoud 2"/>
          <p:cNvSpPr>
            <a:spLocks noGrp="1"/>
          </p:cNvSpPr>
          <p:nvPr>
            <p:ph idx="1"/>
          </p:nvPr>
        </p:nvSpPr>
        <p:spPr/>
        <p:txBody>
          <a:bodyPr>
            <a:normAutofit/>
          </a:bodyPr>
          <a:lstStyle/>
          <a:p>
            <a:r>
              <a:rPr lang="nl-NL" dirty="0"/>
              <a:t>Geen campagnes meer maar ‘real time marketing’</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38</a:t>
            </a:fld>
            <a:endParaRPr lang="en-US"/>
          </a:p>
        </p:txBody>
      </p:sp>
      <p:sp>
        <p:nvSpPr>
          <p:cNvPr id="7" name="Tekstvak 6"/>
          <p:cNvSpPr txBox="1"/>
          <p:nvPr/>
        </p:nvSpPr>
        <p:spPr>
          <a:xfrm>
            <a:off x="2927649" y="5100427"/>
            <a:ext cx="6233403" cy="369332"/>
          </a:xfrm>
          <a:prstGeom prst="rect">
            <a:avLst/>
          </a:prstGeom>
          <a:noFill/>
        </p:spPr>
        <p:txBody>
          <a:bodyPr wrap="square" rtlCol="0">
            <a:spAutoFit/>
          </a:bodyPr>
          <a:lstStyle/>
          <a:p>
            <a:r>
              <a:rPr lang="nl-NL" dirty="0">
                <a:hlinkClick r:id="rId3"/>
              </a:rPr>
              <a:t>https://www.youtube.com/watch?v=5YGc4zOqozo</a:t>
            </a:r>
            <a:endParaRPr lang="nl-NL" dirty="0"/>
          </a:p>
        </p:txBody>
      </p:sp>
      <p:pic>
        <p:nvPicPr>
          <p:cNvPr id="23554" name="Picture 2" descr="http://isoas.files.wordpress.com/2011/04/dave-carro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856" y="2924944"/>
            <a:ext cx="2833514" cy="207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0222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Content Marketing bij [bedrijf/merk]: Strategie: Interne focus</a:t>
            </a:r>
          </a:p>
        </p:txBody>
      </p:sp>
      <p:sp>
        <p:nvSpPr>
          <p:cNvPr id="3" name="Tijdelijke aanduiding voor inhoud 2"/>
          <p:cNvSpPr>
            <a:spLocks noGrp="1"/>
          </p:cNvSpPr>
          <p:nvPr>
            <p:ph idx="1"/>
          </p:nvPr>
        </p:nvSpPr>
        <p:spPr/>
        <p:txBody>
          <a:bodyPr>
            <a:normAutofit/>
          </a:bodyPr>
          <a:lstStyle/>
          <a:p>
            <a:r>
              <a:rPr lang="nl-NL" dirty="0"/>
              <a:t>Geen positionering, maar ‘</a:t>
            </a:r>
            <a:r>
              <a:rPr lang="nl-NL" dirty="0" err="1"/>
              <a:t>grease</a:t>
            </a:r>
            <a:r>
              <a:rPr lang="nl-NL" dirty="0"/>
              <a:t> in the machine’</a:t>
            </a:r>
          </a:p>
          <a:p>
            <a:pPr lvl="1"/>
            <a:endParaRPr lang="nl-NL" dirty="0"/>
          </a:p>
          <a:p>
            <a:endParaRPr lang="nl-NL" dirty="0"/>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39</a:t>
            </a:fld>
            <a:endParaRPr lang="en-US"/>
          </a:p>
        </p:txBody>
      </p:sp>
      <p:pic>
        <p:nvPicPr>
          <p:cNvPr id="22530" name="Picture 2" descr="http://www.mini-lathe.com/Mini_lathe/Reviews/Homier2/oi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921" y="3140969"/>
            <a:ext cx="2321773" cy="2402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4549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4294967295"/>
          </p:nvPr>
        </p:nvSpPr>
        <p:spPr>
          <a:xfrm>
            <a:off x="4648200" y="6356351"/>
            <a:ext cx="2895600" cy="365125"/>
          </a:xfrm>
        </p:spPr>
        <p:txBody>
          <a:bodyPr/>
          <a:lstStyle/>
          <a:p>
            <a:endParaRPr lang="en-US" dirty="0"/>
          </a:p>
        </p:txBody>
      </p:sp>
      <p:sp>
        <p:nvSpPr>
          <p:cNvPr id="5" name="Tijdelijke aanduiding voor dianummer 4"/>
          <p:cNvSpPr>
            <a:spLocks noGrp="1"/>
          </p:cNvSpPr>
          <p:nvPr>
            <p:ph type="sldNum" sz="quarter" idx="12"/>
          </p:nvPr>
        </p:nvSpPr>
        <p:spPr/>
        <p:txBody>
          <a:bodyPr/>
          <a:lstStyle/>
          <a:p>
            <a:fld id="{8B37D5FE-740C-46F5-801A-FA5477D9711F}" type="slidenum">
              <a:rPr lang="en-US" smtClean="0"/>
              <a:pPr/>
              <a:t>4</a:t>
            </a:fld>
            <a:endParaRPr lang="en-US"/>
          </a:p>
        </p:txBody>
      </p:sp>
      <p:sp>
        <p:nvSpPr>
          <p:cNvPr id="6" name="Titel 1"/>
          <p:cNvSpPr>
            <a:spLocks noGrp="1"/>
          </p:cNvSpPr>
          <p:nvPr>
            <p:ph type="title"/>
          </p:nvPr>
        </p:nvSpPr>
        <p:spPr>
          <a:xfrm>
            <a:off x="1981200" y="274638"/>
            <a:ext cx="8229600" cy="1143000"/>
          </a:xfrm>
        </p:spPr>
        <p:txBody>
          <a:bodyPr>
            <a:normAutofit fontScale="90000"/>
          </a:bodyPr>
          <a:lstStyle/>
          <a:p>
            <a:r>
              <a:rPr lang="nl-NL" dirty="0"/>
              <a:t>De teloorgang van ‘klassieke’ marketing: nee nee</a:t>
            </a:r>
          </a:p>
        </p:txBody>
      </p:sp>
      <p:sp>
        <p:nvSpPr>
          <p:cNvPr id="2" name="AutoShape 2" descr="Inline afbeelding 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7648" y="1556793"/>
            <a:ext cx="6516216" cy="4337099"/>
          </a:xfrm>
          <a:prstGeom prst="rect">
            <a:avLst/>
          </a:prstGeom>
        </p:spPr>
      </p:pic>
    </p:spTree>
    <p:extLst>
      <p:ext uri="{BB962C8B-B14F-4D97-AF65-F5344CB8AC3E}">
        <p14:creationId xmlns:p14="http://schemas.microsoft.com/office/powerpoint/2010/main" val="6314831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Content Marketing-</a:t>
            </a:r>
            <a:r>
              <a:rPr lang="nl-NL" dirty="0" err="1"/>
              <a:t>taktiek</a:t>
            </a:r>
            <a:r>
              <a:rPr lang="nl-NL" dirty="0"/>
              <a:t> [bedrijf/merk]</a:t>
            </a:r>
            <a:endParaRPr lang="nl-NL" u="sng" dirty="0"/>
          </a:p>
        </p:txBody>
      </p:sp>
      <p:sp>
        <p:nvSpPr>
          <p:cNvPr id="3" name="Tijdelijke aanduiding voor inhoud 2"/>
          <p:cNvSpPr>
            <a:spLocks noGrp="1"/>
          </p:cNvSpPr>
          <p:nvPr>
            <p:ph idx="1"/>
          </p:nvPr>
        </p:nvSpPr>
        <p:spPr>
          <a:xfrm>
            <a:off x="1981200" y="1600201"/>
            <a:ext cx="8686800" cy="4525963"/>
          </a:xfrm>
        </p:spPr>
        <p:txBody>
          <a:bodyPr>
            <a:normAutofit/>
          </a:bodyPr>
          <a:lstStyle/>
          <a:p>
            <a:r>
              <a:rPr lang="nl-NL" dirty="0"/>
              <a:t>[laaghangend fruit]</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40</a:t>
            </a:fld>
            <a:endParaRPr lang="en-US" dirty="0"/>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5122" name="Picture 2" descr="http://ak1.picdn.net/shutterstock/videos/1409059/preview/stock-footage-american-football-field-tactics-animation-you-can-make-the-black-bg-transparent-by-using-luma-k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6240" y="5440902"/>
            <a:ext cx="2322259" cy="1300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641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Content Marketing bij [bedrijf/merk]: Operationele uitwerking</a:t>
            </a:r>
          </a:p>
        </p:txBody>
      </p:sp>
      <p:sp>
        <p:nvSpPr>
          <p:cNvPr id="4" name="Tijdelijke aanduiding voor voettekst 3"/>
          <p:cNvSpPr>
            <a:spLocks noGrp="1"/>
          </p:cNvSpPr>
          <p:nvPr>
            <p:ph type="ftr" sz="quarter" idx="4294967295"/>
          </p:nvPr>
        </p:nvSpPr>
        <p:spPr>
          <a:xfrm>
            <a:off x="4648200" y="6356351"/>
            <a:ext cx="2895600" cy="365125"/>
          </a:xfrm>
        </p:spPr>
        <p:txBody>
          <a:bodyPr/>
          <a:lstStyle/>
          <a:p>
            <a:endParaRPr lang="en-US" dirty="0"/>
          </a:p>
        </p:txBody>
      </p:sp>
      <p:sp>
        <p:nvSpPr>
          <p:cNvPr id="5" name="Tijdelijke aanduiding voor dianummer 4"/>
          <p:cNvSpPr>
            <a:spLocks noGrp="1"/>
          </p:cNvSpPr>
          <p:nvPr>
            <p:ph type="sldNum" sz="quarter" idx="12"/>
          </p:nvPr>
        </p:nvSpPr>
        <p:spPr/>
        <p:txBody>
          <a:bodyPr/>
          <a:lstStyle/>
          <a:p>
            <a:fld id="{8B37D5FE-740C-46F5-801A-FA5477D9711F}" type="slidenum">
              <a:rPr lang="en-US" smtClean="0"/>
              <a:pPr/>
              <a:t>41</a:t>
            </a:fld>
            <a:endParaRPr lang="en-US"/>
          </a:p>
        </p:txBody>
      </p:sp>
      <p:pic>
        <p:nvPicPr>
          <p:cNvPr id="4098" name="Picture 2" descr="http://www.lattitude7.co.uk/wp-content/themes/lattitude/images/operational_excellence_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848" y="2564904"/>
            <a:ext cx="2743200" cy="204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7129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s.123rf.com/400wm/400/400/realillusion/realillusion1204/realillusion120400007/13404651-cartoon-chef-karak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1585" y="3283261"/>
            <a:ext cx="2470595" cy="295879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a:bodyPr>
          <a:lstStyle/>
          <a:p>
            <a:r>
              <a:rPr lang="nl-NL" dirty="0"/>
              <a:t>Zet je content online</a:t>
            </a:r>
          </a:p>
        </p:txBody>
      </p:sp>
      <p:sp>
        <p:nvSpPr>
          <p:cNvPr id="4" name="Tijdelijke aanduiding voor voettekst 3"/>
          <p:cNvSpPr>
            <a:spLocks noGrp="1"/>
          </p:cNvSpPr>
          <p:nvPr>
            <p:ph type="ftr" sz="quarter" idx="4294967295"/>
          </p:nvPr>
        </p:nvSpPr>
        <p:spPr>
          <a:xfrm>
            <a:off x="4648200" y="6356351"/>
            <a:ext cx="2895600" cy="365125"/>
          </a:xfrm>
        </p:spPr>
        <p:txBody>
          <a:bodyPr/>
          <a:lstStyle/>
          <a:p>
            <a:endParaRPr lang="en-US" dirty="0"/>
          </a:p>
        </p:txBody>
      </p:sp>
      <p:sp>
        <p:nvSpPr>
          <p:cNvPr id="5" name="Tijdelijke aanduiding voor dianummer 4"/>
          <p:cNvSpPr>
            <a:spLocks noGrp="1"/>
          </p:cNvSpPr>
          <p:nvPr>
            <p:ph type="sldNum" sz="quarter" idx="12"/>
          </p:nvPr>
        </p:nvSpPr>
        <p:spPr/>
        <p:txBody>
          <a:bodyPr/>
          <a:lstStyle/>
          <a:p>
            <a:fld id="{8B37D5FE-740C-46F5-801A-FA5477D9711F}" type="slidenum">
              <a:rPr lang="en-US" smtClean="0"/>
              <a:pPr/>
              <a:t>42</a:t>
            </a:fld>
            <a:endParaRPr lang="en-US"/>
          </a:p>
        </p:txBody>
      </p:sp>
      <p:sp>
        <p:nvSpPr>
          <p:cNvPr id="6" name="Tekstvak 5"/>
          <p:cNvSpPr txBox="1"/>
          <p:nvPr/>
        </p:nvSpPr>
        <p:spPr>
          <a:xfrm>
            <a:off x="2639617" y="2852936"/>
            <a:ext cx="6813233" cy="2308324"/>
          </a:xfrm>
          <a:prstGeom prst="rect">
            <a:avLst/>
          </a:prstGeom>
          <a:noFill/>
        </p:spPr>
        <p:txBody>
          <a:bodyPr wrap="square" rtlCol="0">
            <a:spAutoFit/>
          </a:bodyPr>
          <a:lstStyle/>
          <a:p>
            <a:pPr algn="ctr"/>
            <a:r>
              <a:rPr lang="nl-NL" sz="3600" dirty="0"/>
              <a:t>“A list of </a:t>
            </a:r>
            <a:r>
              <a:rPr lang="nl-NL" sz="3600" dirty="0" err="1"/>
              <a:t>ingredients</a:t>
            </a:r>
            <a:r>
              <a:rPr lang="nl-NL" sz="3600" dirty="0"/>
              <a:t> </a:t>
            </a:r>
            <a:r>
              <a:rPr lang="nl-NL" sz="3600" dirty="0" err="1"/>
              <a:t>doesn’t</a:t>
            </a:r>
            <a:r>
              <a:rPr lang="nl-NL" sz="3600" dirty="0"/>
              <a:t> make a chef”</a:t>
            </a:r>
          </a:p>
          <a:p>
            <a:pPr algn="ctr"/>
            <a:endParaRPr lang="nl-NL" sz="3600" dirty="0"/>
          </a:p>
          <a:p>
            <a:pPr algn="ctr"/>
            <a:r>
              <a:rPr lang="nl-NL" sz="3600" dirty="0" err="1"/>
              <a:t>Hubspot</a:t>
            </a:r>
            <a:endParaRPr lang="nl-NL" sz="3600" dirty="0"/>
          </a:p>
        </p:txBody>
      </p:sp>
    </p:spTree>
    <p:extLst>
      <p:ext uri="{BB962C8B-B14F-4D97-AF65-F5344CB8AC3E}">
        <p14:creationId xmlns:p14="http://schemas.microsoft.com/office/powerpoint/2010/main" val="13209181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Content Marketing: </a:t>
            </a:r>
            <a:r>
              <a:rPr lang="nl-NL" u="sng" dirty="0"/>
              <a:t>Algemeen</a:t>
            </a:r>
          </a:p>
        </p:txBody>
      </p:sp>
      <p:sp>
        <p:nvSpPr>
          <p:cNvPr id="3" name="Tijdelijke aanduiding voor inhoud 2"/>
          <p:cNvSpPr>
            <a:spLocks noGrp="1"/>
          </p:cNvSpPr>
          <p:nvPr>
            <p:ph idx="1"/>
          </p:nvPr>
        </p:nvSpPr>
        <p:spPr/>
        <p:txBody>
          <a:bodyPr>
            <a:normAutofit/>
          </a:bodyPr>
          <a:lstStyle/>
          <a:p>
            <a:r>
              <a:rPr lang="nl-NL" dirty="0"/>
              <a:t>Doel: aantrekken</a:t>
            </a:r>
          </a:p>
          <a:p>
            <a:r>
              <a:rPr lang="nl-NL" dirty="0"/>
              <a:t>Startpunt: klanten (verdeeld naar enkele ‘</a:t>
            </a:r>
            <a:r>
              <a:rPr lang="nl-NL" dirty="0" err="1"/>
              <a:t>buyer</a:t>
            </a:r>
            <a:r>
              <a:rPr lang="nl-NL" dirty="0"/>
              <a:t> </a:t>
            </a:r>
            <a:r>
              <a:rPr lang="nl-NL" dirty="0" err="1"/>
              <a:t>personas</a:t>
            </a:r>
            <a:r>
              <a:rPr lang="nl-NL" dirty="0"/>
              <a:t>’)</a:t>
            </a:r>
          </a:p>
          <a:p>
            <a:r>
              <a:rPr lang="nl-NL" dirty="0"/>
              <a:t>Beschrijf de koopcyclus van elke ‘</a:t>
            </a:r>
            <a:r>
              <a:rPr lang="nl-NL" dirty="0" err="1"/>
              <a:t>buyer</a:t>
            </a:r>
            <a:r>
              <a:rPr lang="nl-NL" dirty="0"/>
              <a:t> persona’ en maak content voor elk stadium van de cyclus</a:t>
            </a:r>
          </a:p>
          <a:p>
            <a:r>
              <a:rPr lang="nl-NL" dirty="0"/>
              <a:t>Bouw een ‘content kalender’</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43</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50" name="Picture 2" descr="http://www.yargon.nl/wp-content/uploads/2013/05/Content-Marketing-specifieke-conte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6280" y="5301209"/>
            <a:ext cx="1382818" cy="99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0804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Content Marketing: </a:t>
            </a:r>
            <a:r>
              <a:rPr lang="nl-NL" u="sng" dirty="0"/>
              <a:t>Piramide</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44</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7170" name="Picture 2" descr="http://www.cmswire.com/images/marketing_pyrami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657" y="2204865"/>
            <a:ext cx="6370365" cy="4166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9096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Content Marketing: </a:t>
            </a:r>
            <a:r>
              <a:rPr lang="nl-NL" u="sng" dirty="0"/>
              <a:t>Video</a:t>
            </a:r>
          </a:p>
        </p:txBody>
      </p:sp>
      <p:sp>
        <p:nvSpPr>
          <p:cNvPr id="3" name="Tijdelijke aanduiding voor inhoud 2"/>
          <p:cNvSpPr>
            <a:spLocks noGrp="1"/>
          </p:cNvSpPr>
          <p:nvPr>
            <p:ph idx="1"/>
          </p:nvPr>
        </p:nvSpPr>
        <p:spPr>
          <a:xfrm>
            <a:off x="587698" y="1801170"/>
            <a:ext cx="10764886" cy="3985668"/>
          </a:xfrm>
        </p:spPr>
        <p:txBody>
          <a:bodyPr>
            <a:normAutofit/>
          </a:bodyPr>
          <a:lstStyle/>
          <a:p>
            <a:r>
              <a:rPr lang="nl-NL" dirty="0"/>
              <a:t>Videotoepassing 1: maak ‘leuke’ </a:t>
            </a:r>
            <a:r>
              <a:rPr lang="nl-NL" dirty="0" err="1"/>
              <a:t>videos</a:t>
            </a:r>
            <a:r>
              <a:rPr lang="nl-NL" dirty="0"/>
              <a:t> over je bedrijf en zet ze op </a:t>
            </a:r>
            <a:r>
              <a:rPr lang="nl-NL" dirty="0" err="1"/>
              <a:t>Youtube</a:t>
            </a:r>
            <a:endParaRPr lang="nl-NL" dirty="0"/>
          </a:p>
          <a:p>
            <a:r>
              <a:rPr lang="nl-NL" dirty="0"/>
              <a:t>Videotoepassing 2: zet kleine </a:t>
            </a:r>
            <a:r>
              <a:rPr lang="nl-NL" dirty="0" err="1"/>
              <a:t>videos</a:t>
            </a:r>
            <a:r>
              <a:rPr lang="nl-NL" dirty="0"/>
              <a:t> (b.v. </a:t>
            </a:r>
            <a:r>
              <a:rPr lang="nl-NL" dirty="0" err="1"/>
              <a:t>Vine</a:t>
            </a:r>
            <a:r>
              <a:rPr lang="nl-NL" dirty="0"/>
              <a:t>) online die het dagelijkse leven op je bedrijf laten zien</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45</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 name="AutoShape 2" descr="data:image/jpeg;base64,/9j/4AAQSkZJRgABAQAAAQABAAD/2wCEAAkGBxQSEhUUEhQVFBUUFRcVFRQUFBQVFBUUFBQXFxUUFRYYHCggGBolHBQXITEhJikrLi4uFx8zODMtNygtLisBCgoKDg0OGhAQGiwkICQsLCwsNywsLCwsLSwsLDQsLCwsLCwsLCwsLCwsLCwsLCwsLCwsLCwtLCwsLywsLCwsLP/AABEIAM4A9QMBIgACEQEDEQH/xAAcAAABBAMBAAAAAAAAAAAAAAAABAUGBwECAwj/xABFEAABAwEFBQUECAMHAwUAAAABAAIDEQQFEiExBkFRYXEHEyKBkTJCobFSYnKiwdHh8IKS8RQjM0Njk7IVwtIkNFNzg//EABoBAQADAQEBAAAAAAAAAAAAAAABAgMEBQb/xAAnEQADAAICAgIABgMAAAAAAAAAAQIDESExBBJBUQUiMmFx8RNCsf/aAAwDAQACEQMRAD8AvFCEIAQhCAEIQgBCEIAQhcbXa44m4pXsjaNXPcGtHmTRAdkKHXn2m3fFUNldO4e7Z2GSv8eTPvKL3j2sTuqLNZWsG59oeXH/AG4//JZ1lie2bx42W+pLZSO8b1gs4xTzRxDjI9rPSpzVHXhtRb7R/iWuRjT7lnAhHTE3xn1TOLIyuIjE7e55L3HmS6pWFeZK6R2Y/wAMt/qei3bw7UrCyoh720n/AEYzh/nfhFOYqo1eHafbJMoIIYB9KVzpn044W4QD6qHhZXNXl2+uDsx/h2Ke+RVb75tlo/x7XM4fRjcIWdC2OlR1Up2C26NnLbLbXkxGjYLS45s4RTHhwf68oYtZGBwIIqDqCqR5FzW29m2XxMVx6paPRyFT2wm3DrGW2a1uLrMSGxTuzMG4RyHfHwd7vT2bga6oqMwdCF6mPIrW0fP5sNYq9aMoQhXMgQhCAEIQgBCEIAQhCAEIQgBCEIAQkd63rDZmd5PI2NulScyeDQM3HkFCLy7U4m17iB8n1pCI29QBiPrRVq5ntmkYrv8ASiw1pLIGglxDQNSSAB1JVFX12l3hJUMeyAf6UYLqc3SYvUUULvC3Szms8skx/wBR7n06Amg8lk86+Donw6+Weg717Q7ugqHWlsjh7sIMxqNxLAWg9SFEbz7ZBpZrK4/XneGfcZWv8wVSNXRpWdZ6+DojxMa75JZeXaDeM+s4hafdgYGffdV/oQo9N/eOxSudK76UrnSO9XErg0ro0rnq6fbOuMcT0hSzJdWlJmuXVrlk0dCYoBW4K4By3BVGjRM7VWarkHLOJV0W2dKoqtKoqmhsy4AihzB3KUbC7ausJbBaSXWQmjJDUus9dGu3mL/j0UVLlq7gtcWR43tGOfDOWdUeko3hwBaQQQCCDUEHMEHeFsqQ2F21dd5EMxc+yE5HNzrOSdRvMfEbt3A3XZ52va17HBzXAOa5pBa5pFQQRqF6uPIrW0fPZsNYq0zohCFcxBCEIAQhCAEIQgBCEIAXG2WpsUb5JDhZG1z3uOga0VJ9AupKgvbJbjHdU4aaF7o4z9l0gxDzAI81D6JlbaRUd/7TyW+0OmkJDakRR1yjj3NA4nIk7zypTML6hRazSp7sU64LXOz2sbSWkdrVCmyRtE+uFQm21RKqZdoQrcFakIBUkI6tK6NK4grcFVaLJihrl0a5Jg5dA5VaNExS1y3DkmDluHKjRdMUBy2DknDlv3jWtc55IawYjTU5hoa3mS4DlWu5Qp29Eu0ltnXEsg1TF/1OWR391HkNwBeQPrHL5BdG3o5ppNGW130I+B1V/wDEzNeTDHVswdXCQaGhoQRXqEnbb2uldG0O8IObqAuIPAVpka6lNksWE97Aaj3mjTnlw5bvlwfa296yQZVpiHD3XdcldY1yZVnpa3/aJA4qR7DbaPu53dyYn2Rxzbq6Ak5vjG9vFvmM61i2OvPmFqXKsU4e0XyxOSdUenbJaWSsbJG4PY8BzXNNWuB0IK7KgNhtspLufhdV9leavj3xk6yRfi3f1V72C2xzRtlicHseMTXNNQR+925eljyK1weJmwvG9PoUIQhXMQQhCAEIQgBCEIDjO6gVa9rkneWGWPf4Xj/83Bx+AKsq0jJVxt/AXROpuUMtL09lBRPTtHNgoBm8+jRzTaGYX03A/JZs0hJJOpK5aR6U19EpsT8szUrpaY6hNcVowkNGbjrwb1TrDmM8ysGdUvfA0Tx0XFOdriTa8UUohgCtgVpjaAS7EaaBtM+rifDu3HVJ3XkfcY1vN394773h+6reuyjyKRcCtw5Nz4Z35uxcsbgz0DiPgEQWktOF/Sp3deI5qHAnL9jt3rWMdI7MNoA0GmJ7q4Wk7hRrid/hpvqG1s80xJaAAPo4WNHKrjmfMlb2+pjI5h3oCP8AuKxds3gw72knydTP8PIItKRW3etgZ5o83jE3jkR/M3TzXaS0CaNzW6kDwnXIg+ei7h6brbZ8JxsypqBu5jlyULTZavaV3tHa5rRQOZvxYuuQB9KfFOTjUUOYOoOY9Ez933oxsyeNRpU8QdxXSK8aeGQEEamnzG5Knb2iMeRJerMTxmB2OM+E6g/I8uB/Z0tNmDx3ke/VvPfQceXolptURY4ucCMLgG54nOwnCAKZZ0NTTz0SK53GrhuoD51p+PwUretlH6+3quv+GLLHXOJ5a7exxy6gjI+Y812/tr2ZSsI5jQ9Nx8is2iyVdiYQ11c65Dry/H5qgSBQkHLOgOE+R1HVG0yZVLj+jWO0Ndoa8t/opPsTthJd0m99neayRcD/APJHXIO5aHfuIjTaAUaGtB1wtAr1OpWFCfq9otU+06o9Q3XeMdoibLC8PjeKtcPiCNxByIOYSpeddjdrJbvlxNq+F5Hew1yduxs+i8cd+h3EX7c96xWqJs0Dg9jtDvB3tcNzhvC7ceRUjys2F43+wtQhC0MQQhCAEIQgNXiqim01ixNKlqQ3jZsTSgR5f2tu0wzEjQlMtldQ14An0Vu7fXHia7JVBIwtJadRl5LG5OvDfwLLFJvOpzJT9Y5lF4X0TtY5lz2juxvQ+yNqE1WmKicrPJULS1RLNGz5GQpG6sbg5pI4GvqCnGZiTyNqKH+nNXTMbnZuy0R0q5xz91rS53nWjfj5JJbrQ15GFuENFMzVzsyauIA40pwC4hoDqPrTfhpWnKoTlHhb7DGjg4+N3UF2Q8gFbhGf5q4OEFtGQPACuoyFKlazQFpxM01y3fmEongMjXO+g0uLuAA0J56DmQuN3yGhHDMdD+vzUfui3z6s6Q24HXI/BLI5WULnuaWgHw4gXPNDRoaM8zv0CSyQMdqKHi3L1Gi5C72/TP8Ativ/ADUJLss3etGl1HxH7NT5OaK/H4pxeA4UcARz1HQjMeS5xMawEMBz1cc3GmgyyA5fNbVUU+eCYWp0zkbDH9ccg5tPi0ruxrWijG4Rqc6k00qfM5aZla1WVG2SpldG1UVWFlQW2ZQhZQgE/bI7US2CXHH4o3U72InwvHEcHjcfXJMK2CJtPaK0lS0z0xcd8xWuFs0DsTTqPea7ex43OH7yTgvOGy+0U1hl7yI1BoJIyTgkbwPA8HbulQb82ev2G2wiWF1Ro5pyex29rxuPwOoXbjyqv5PMzYHje10OaEIWpgCEIQAsOFVlCAi+012B7TkqC20ugxvLgF6ftMWIKsNu7hxNcaKGi8vTKHBSuzSrnb7KYpC08clyY6i56R3xe1skdinToMwo1ZJk92Saq56R1xRwtcKbniif546potMVETFIQWiKoy1Hx5LlZ7YWCmFruBcCadBWh8wRySoreOTD7IDTvcAA41+tqrpmLnnaOUkc0lO8Ja0aB5wtH2YwMvJq6RRtYCGkknVxFNNABuGfnyWKrKN7JmEjYLNVosqpc3WVqFlQDaqyFgLdrSdAgALK5utDBq6vJni+OnxXJ1tPutA5u8R9BQD4qVLKu0hW1pOi1kla32nAHgPEfQVp5pA973e04kcNG+gyWGxK3ovko7fwhT/1BuIDCcO9x18mg8eaVsoRUEEcRp+h5FNpYtGSGM1b5jc4cCjhPohW12O4Tps7f0timEsJ5PYfYkb9F34HUetWsEEAjQio6H90WVntpmrSa0ejtmdoYrdCJIjmMnsPtRu+i78DoU7rzXcN9S2OYTQuo4ZEH2Xt3teN4+W5XzsptNFb4scfhe2gkiJ8THH5tNDQ7+oIHZiy+3D7PNz4HHK6HtCELY5wQhCAE0X1YQ9pTutXtqEB512/2foS4BV6PiNV6X2xuUPacl5/2luwwyE0y3rOkdGK9MQQSJ2scyYwUts0q56R3RRKYX1CTWuFcbFOnBwqFj0dPaGCVi5pwtcKQOCsjNowsrCypIMhZWMhq5ra8SASOQ1K1M7RoC77rfjmfQKdMq6SOrQsvcG+0QDw1d6DTzokzpXnfQcG5D11PmVhkQCn1+yrt/B1da/ot83Zn+UZD4rk/E72iTyOnkNAtw1ZU9dFdN9mgjWwaskrVz0HCNlguRFG5/stJ56D1OSVRXeB7bq/Vbp5uP4KG0uyVt9CIOJNACTwGZSll2k+2cPIeJ35BL2UaKNAaOW/qdSsKjv6LLH9msMbWNwtxU+sa+g3LZZQqN7LpaBLbnvWWyytmhdhe3+Vw3tcN7Tw89QCm2a0sZQOOZ0aM3EncGjMp4uXZe22t7WsjEAd79oqHU3kRDxD+KivMVXRS8kStUy7tldr4LbFjxNjkbQSRucAWuO8E+000ND+KFHLr7HbE1n/AKp0tqkyq8vdE0cQxkZFB1JPNC7l7a5PMr03xssZCEKxmCEIQCW3WcOaQqh7QNnagkBXOQmHaK7RIw5KGSmeU5oixxad2izE6il23VxGNxcBoVDQVjSO3Fe1oeLJMnuyy1Ci1nkTxYp1z0jsihztMdU0WiOhT3G6oSK1wqiZpSGkoW8jaLRXMzdwLmObrlVo+s3PLqAR5pLClLTTMLD4K5syO9ugP2Tu6H9FZP4M7nnaMBFVxDzWlDXSlDWvCiUNsbj7VGddf5Rn60Uvgqnvo5l61a4k0aCTwAqUsZZmDWrzzyHoPzSkPNKDIcGgAfBVdIsob7EbLA4+0Qzlq70H4pTFZWN3Yjxfn93T5rcLYKjpssoSNnOJ1/T0WELjPaWM9pwBOg1cegGZVUtlm0uzssE0zKWXfcVrtGbIu5j3y2g4fRmtetFKrq7PoQQZy+1P1AfVkXVsTRicPIjmtpwU++DnvyYXXJBrIXzuwWaJ87v9MeEfaefCFJru2DmkztMwjG+Kz0c7o+Z3haegKsmx3ThaGgBjBoxoAb0wtNPMud0TnBYQKZdP03DoAF0ThlHJfkXRFrk2Vgs/+DE1h3vzdIa61kdV3kKBTXZuwhgc6mZy0AyHx9SVgQAJwu32PM/gtTAVoQhACEIQAhCEALnMyoXRCArrbe4g9pNFQl82EwyEEZEr1jedkD2kKle0HZ3UgKtLZpFaZVjTROVidXPQDU7gmwtIJadR8kokk0YNBmebiuekd83xskVjtVfZ04nelsjahMlhf5Ab9ydrNOHaacVhSOqWN9piSMhPdqiTVMyilMikcVsFhZCkqdhKcyKAnUjU0FMzwyGSAuYW4UA6BbhJprSxmbnAfPyGqdbuuG12gjBF3TSK456h1K6thaC8j6xAbxIUzFV0UvLMdsS1WtnkdKcMEb5iNSweBv25D4W+ZU2urYGEUdO51pdX3iBEDwDWnBXq6Sv0VNrDdAYAGhsbW5ANGHCPq5AtHJojW0+Ovk5b8t/6orW79h7RJ/7iXuQdIoQXSkfaLa16NI5qZXFsjBBnDE3FvlfR7zx8RJA5jE77Kltnu5oypzNRkeZbv6ur1S1sI1OfM6fv1W8yl0ctXVdsarPdoyJzI0NdOQdlT+EMTjFZQMgKbyBx4nnzKVBv70/X5BA5Z/Bv5fNWKGrI/wBj89Pmtxl+mv5rBPE/gKdf6KD7TdqNistWRu/tMo/y4CCwH68vsjPhiPJATh3p8SoLe+2rLHeEUcT++M1IpbPGcb2uxeF9Bkx1H6ZVDdNCILab+vS9XYA42aF3+XDVpI4Pk9p3wHJWl2b7HxWCOrWN7xw8T6AvI4YjnTloqtbLr8pN0IQrFAQhCAEIQgBCEIDDgovtTdIkYclKVxtMWIUQHlvbG5jFIXAb1Hm5nLeVe23mz4c0mipC2WYwyEHSuXVZWjqw38HQzVOEew37x3kp3sUyjsZonGyzLnpHbjZJgahN9riXSyzrW32lrW1cQBz/AA4rJLk3bWtjY4Iqll3XRabXQwRYY3aTTnAw/YHtSfwgqXXV2dxA1tDn2hw9zNkQ4VjacR/jczoV0Tib7OO/JieuSC2TFK7BBG+d/wBGJpdTm4jJo5lSa7Nh55AHWiVsLD7kJa9x5GY+AH7GM8lZNhuhrGiNrWsYMxGxraDnga3AD9bC8/WTtZ7GAa0zOWImrjyxV+AJ+ytZxSjlvyLr9iK3FslDZ84og12+R2Iyaal7vGPLugeCksF1jQ578NABX6WACnmQ77SdIbP8OG75U8sPRKGRjd+nrp6CvNamAmhstNOFK6kjgDnlyBd0SlkQHX1Pwz+XRdB/Wn4nX5I5acghBilOXof0C2+HM6/v0Se3W6OBhkmeyJg1e9waOmIn4ZqtNou2GNpMd3xG0P0714c2Icw3JzvuhCdbLPnlaxpc8hrWipc8gNA4muQHVV7tL2uWaElllabXLpVpwwg830q7+EU5hQCSwXjerw61Svc2tRGPDE37LBl5681OdmuzVkdC4VKjZOkuyE2y1XnexpM8siP+TGCyKnMDN/8AESpXsz2ZNbQvFSrOu24WRgUaE8RwAJoe30Md0bPMiAo0BP0bKLeiFJUEIQgBCEIAQhCAEIQgBCEIBqvmwh7TkqK7QNnqEkBeiHtqFDNr7mD2nJQyyZ5mHPUapRA9OO091mGQmmW9Nsbd6wtaO7FXshzsjpJHtihbjkf7La0AA1c4nJrRxU92d2KjjIknpaJtcTh/dM5RscM+pB4+FJuzG6h3BtGWKdx8W9sUbixrOXia4mpFfDwVlWOwcRXr+VPwPVaRCk5s2Z29fAks9k35urlWtAeWImrulfJRa99oJxI+BmCDAaZNq48xXJv8tVY8cQ6nQ0+RNcvMkclV+2VjL7VJhy3Cm40/eijLNVLUvTL+Jkxxmmskpr52SzYe8e9jMcjgZGUNd8jTo4je4HI5cMxVS1rP6n8q1PRxVE7B3q+G3wlxOFzu6f0k8OfnhPkr505czr6f0TCqUpU9s6PxTBOLPuFpPn+PsyG+fXTyH6LNfP4BMu0W1NlsLa2mVrCcww+KR32Yh4iOdKc1V999rFptJLLvhMYOXeygOk6hgqxvnj8lqeclsty975gssfeWiVkTBvcaAkbmgZuPJoryVY7QdsBeTHdsJedO+lBDerYxmeriOijl3bD2m2Sd7a3vkedXPJcacM9BnporM2d2AiiA8Ir0UE6SKvh2at14yCS2SySHdiPhbya0UDRyACsTZvs6jiAJbU9FYVjupjBkAl7YwE0HQ12C5mRjIBObIgF0QpKghCEAIQhACEIQAhCEAIQhACEIQAhCEAJNbYA5pCUrBQFN9oGztQ4gKoRGWOMbudPxC9TbQXaJGnJUPtxs45ri5ooQaqlztG2K/Vko7J7c2SyMjqMdnLo3gnMYpHvYRvAIcRUb2FWVA3Lj8B6BeY7svSazTCaB3dyjJzT7EjcqtIORBpp5ggiqsm7O14BtLRZJQ7jC4PYeYa6hHTEVKpfJFY3vjlFsj5bhu/AJhbcIke979XE0AzPIqFW3tmaBSGxyu/8Ate2Jo8mh1fUKOWvbG9rf4I3Czxn3bO3Ac+Mhq6vQhTtFfVk9tdtu+6YpWWlzHySyOlMLGiSY+ImIU9yg0cSBWtFDL37SbfbSWWOP+zRnLGPFORx7wijP4QKcV12c7Mi445qkk1JOZJOpPNWjcex0UQFGj0UIteR0909sqS4uziWZ3eTlz3ONXFxLiTxJOZPVWjcGw8UIHhHoplZ7C1ugSoNU6KOhFZbuawZBLGsAWyFJUEIQgBCEIAQhCAEIQgBCEIAQhCAEIQgBCEIAQhCAEIQgNJGVCjF/7PNlByUqWC2qAo69+zwOJoE1x9mhrvV/vszTuWosjeCjRb2ZUN0dmTAQXCqnt0bKxxAUaPRSZsQC3ATRDYngsjW6BKAFlCkgEIQgBCEIAQhCAEIQgBCEIAQhCAEIQgP/2Q=="/>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3074" name="Picture 2" descr="http://www.saan.nl/Portals/14/images-about-saan/film-vide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8734" y="5157192"/>
            <a:ext cx="1311722" cy="131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9626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Content Marketing: </a:t>
            </a:r>
            <a:r>
              <a:rPr lang="nl-NL" u="sng" dirty="0"/>
              <a:t>Boeken</a:t>
            </a:r>
          </a:p>
        </p:txBody>
      </p:sp>
      <p:sp>
        <p:nvSpPr>
          <p:cNvPr id="3" name="Tijdelijke aanduiding voor inhoud 2"/>
          <p:cNvSpPr>
            <a:spLocks noGrp="1"/>
          </p:cNvSpPr>
          <p:nvPr>
            <p:ph idx="1"/>
          </p:nvPr>
        </p:nvSpPr>
        <p:spPr>
          <a:xfrm>
            <a:off x="1055440" y="1779455"/>
            <a:ext cx="10225136" cy="3769644"/>
          </a:xfrm>
        </p:spPr>
        <p:txBody>
          <a:bodyPr>
            <a:normAutofit/>
          </a:bodyPr>
          <a:lstStyle/>
          <a:p>
            <a:r>
              <a:rPr lang="nl-NL" dirty="0"/>
              <a:t>Een boek ‘bewijst’ je ‘</a:t>
            </a:r>
            <a:r>
              <a:rPr lang="nl-NL" dirty="0" err="1"/>
              <a:t>thought</a:t>
            </a:r>
            <a:r>
              <a:rPr lang="nl-NL" dirty="0"/>
              <a:t> </a:t>
            </a:r>
            <a:r>
              <a:rPr lang="nl-NL" dirty="0" err="1"/>
              <a:t>leadership</a:t>
            </a:r>
            <a:r>
              <a:rPr lang="nl-NL" dirty="0"/>
              <a:t>’</a:t>
            </a:r>
          </a:p>
          <a:p>
            <a:r>
              <a:rPr lang="nl-NL" dirty="0"/>
              <a:t>Je kunt een boek ook als content marketing gebruiken:</a:t>
            </a:r>
          </a:p>
          <a:p>
            <a:pPr lvl="1"/>
            <a:r>
              <a:rPr lang="nl-NL" dirty="0"/>
              <a:t>Schrijf elk hoofdstuk als blog</a:t>
            </a:r>
          </a:p>
          <a:p>
            <a:pPr lvl="1"/>
            <a:r>
              <a:rPr lang="nl-NL" dirty="0"/>
              <a:t>Zet een deel van elk hoofdstuk online, met een link naar jou en je boek</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46</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 name="AutoShape 2" descr="data:image/jpeg;base64,/9j/4AAQSkZJRgABAQAAAQABAAD/2wCEAAkGBxQSEhUUEhQVFBUUFRcVFRQUFBQVFBUUFBQXFxUUFRYYHCggGBolHBQXITEhJikrLi4uFx8zODMtNygtLisBCgoKDg0OGhAQGiwkICQsLCwsNywsLCwsLSwsLDQsLCwsLCwsLCwsLCwsLCwsLCwsLCwsLCwtLCwsLywsLCwsLP/AABEIAM4A9QMBIgACEQEDEQH/xAAcAAABBAMBAAAAAAAAAAAAAAAABAUGBwECAwj/xABFEAABAwEFBQUECAMHAwUAAAABAAIDEQQFEiExBkFRYXEHEyKBkTJCobFSYnKiwdHh8IKS8RQjM0Njk7IVwtIkNFNzg//EABoBAQADAQEBAAAAAAAAAAAAAAABAgMEBQb/xAAnEQADAAICAgIABgMAAAAAAAAAAQIDESExBBJBUQUiMmFx8RNCsf/aAAwDAQACEQMRAD8AvFCEIAQhCAEIQgBCEIAQhcbXa44m4pXsjaNXPcGtHmTRAdkKHXn2m3fFUNldO4e7Z2GSv8eTPvKL3j2sTuqLNZWsG59oeXH/AG4//JZ1lie2bx42W+pLZSO8b1gs4xTzRxDjI9rPSpzVHXhtRb7R/iWuRjT7lnAhHTE3xn1TOLIyuIjE7e55L3HmS6pWFeZK6R2Y/wAMt/qei3bw7UrCyoh720n/AEYzh/nfhFOYqo1eHafbJMoIIYB9KVzpn044W4QD6qHhZXNXl2+uDsx/h2Ke+RVb75tlo/x7XM4fRjcIWdC2OlR1Up2C26NnLbLbXkxGjYLS45s4RTHhwf68oYtZGBwIIqDqCqR5FzW29m2XxMVx6paPRyFT2wm3DrGW2a1uLrMSGxTuzMG4RyHfHwd7vT2bga6oqMwdCF6mPIrW0fP5sNYq9aMoQhXMgQhCAEIQgBCEIAQhCAEIQgBCEIAQkd63rDZmd5PI2NulScyeDQM3HkFCLy7U4m17iB8n1pCI29QBiPrRVq5ntmkYrv8ASiw1pLIGglxDQNSSAB1JVFX12l3hJUMeyAf6UYLqc3SYvUUULvC3Szms8skx/wBR7n06Amg8lk86+Donw6+Weg717Q7ugqHWlsjh7sIMxqNxLAWg9SFEbz7ZBpZrK4/XneGfcZWv8wVSNXRpWdZ6+DojxMa75JZeXaDeM+s4hafdgYGffdV/oQo9N/eOxSudK76UrnSO9XErg0ro0rnq6fbOuMcT0hSzJdWlJmuXVrlk0dCYoBW4K4By3BVGjRM7VWarkHLOJV0W2dKoqtKoqmhsy4AihzB3KUbC7ausJbBaSXWQmjJDUus9dGu3mL/j0UVLlq7gtcWR43tGOfDOWdUeko3hwBaQQQCCDUEHMEHeFsqQ2F21dd5EMxc+yE5HNzrOSdRvMfEbt3A3XZ52va17HBzXAOa5pBa5pFQQRqF6uPIrW0fPZsNYq0zohCFcxBCEIAQhCAEIQgBCEIAXG2WpsUb5JDhZG1z3uOga0VJ9AupKgvbJbjHdU4aaF7o4z9l0gxDzAI81D6JlbaRUd/7TyW+0OmkJDakRR1yjj3NA4nIk7zypTML6hRazSp7sU64LXOz2sbSWkdrVCmyRtE+uFQm21RKqZdoQrcFakIBUkI6tK6NK4grcFVaLJihrl0a5Jg5dA5VaNExS1y3DkmDluHKjRdMUBy2DknDlv3jWtc55IawYjTU5hoa3mS4DlWu5Qp29Eu0ltnXEsg1TF/1OWR391HkNwBeQPrHL5BdG3o5ppNGW130I+B1V/wDEzNeTDHVswdXCQaGhoQRXqEnbb2uldG0O8IObqAuIPAVpka6lNksWE97Aaj3mjTnlw5bvlwfa296yQZVpiHD3XdcldY1yZVnpa3/aJA4qR7DbaPu53dyYn2Rxzbq6Ak5vjG9vFvmM61i2OvPmFqXKsU4e0XyxOSdUenbJaWSsbJG4PY8BzXNNWuB0IK7KgNhtspLufhdV9leavj3xk6yRfi3f1V72C2xzRtlicHseMTXNNQR+925eljyK1weJmwvG9PoUIQhXMQQhCAEIQgBCEIDjO6gVa9rkneWGWPf4Xj/83Bx+AKsq0jJVxt/AXROpuUMtL09lBRPTtHNgoBm8+jRzTaGYX03A/JZs0hJJOpK5aR6U19EpsT8szUrpaY6hNcVowkNGbjrwb1TrDmM8ysGdUvfA0Tx0XFOdriTa8UUohgCtgVpjaAS7EaaBtM+rifDu3HVJ3XkfcY1vN394773h+6reuyjyKRcCtw5Nz4Z35uxcsbgz0DiPgEQWktOF/Sp3deI5qHAnL9jt3rWMdI7MNoA0GmJ7q4Wk7hRrid/hpvqG1s80xJaAAPo4WNHKrjmfMlb2+pjI5h3oCP8AuKxds3gw72knydTP8PIItKRW3etgZ5o83jE3jkR/M3TzXaS0CaNzW6kDwnXIg+ei7h6brbZ8JxsypqBu5jlyULTZavaV3tHa5rRQOZvxYuuQB9KfFOTjUUOYOoOY9Ez933oxsyeNRpU8QdxXSK8aeGQEEamnzG5Knb2iMeRJerMTxmB2OM+E6g/I8uB/Z0tNmDx3ke/VvPfQceXolptURY4ucCMLgG54nOwnCAKZZ0NTTz0SK53GrhuoD51p+PwUretlH6+3quv+GLLHXOJ5a7exxy6gjI+Y812/tr2ZSsI5jQ9Nx8is2iyVdiYQ11c65Dry/H5qgSBQkHLOgOE+R1HVG0yZVLj+jWO0Ndoa8t/opPsTthJd0m99neayRcD/APJHXIO5aHfuIjTaAUaGtB1wtAr1OpWFCfq9otU+06o9Q3XeMdoibLC8PjeKtcPiCNxByIOYSpeddjdrJbvlxNq+F5Hew1yduxs+i8cd+h3EX7c96xWqJs0Dg9jtDvB3tcNzhvC7ceRUjys2F43+wtQhC0MQQhCAEIQgNXiqim01ixNKlqQ3jZsTSgR5f2tu0wzEjQlMtldQ14An0Vu7fXHia7JVBIwtJadRl5LG5OvDfwLLFJvOpzJT9Y5lF4X0TtY5lz2juxvQ+yNqE1WmKicrPJULS1RLNGz5GQpG6sbg5pI4GvqCnGZiTyNqKH+nNXTMbnZuy0R0q5xz91rS53nWjfj5JJbrQ15GFuENFMzVzsyauIA40pwC4hoDqPrTfhpWnKoTlHhb7DGjg4+N3UF2Q8gFbhGf5q4OEFtGQPACuoyFKlazQFpxM01y3fmEongMjXO+g0uLuAA0J56DmQuN3yGhHDMdD+vzUfui3z6s6Q24HXI/BLI5WULnuaWgHw4gXPNDRoaM8zv0CSyQMdqKHi3L1Gi5C72/TP8Ativ/ADUJLss3etGl1HxH7NT5OaK/H4pxeA4UcARz1HQjMeS5xMawEMBz1cc3GmgyyA5fNbVUU+eCYWp0zkbDH9ccg5tPi0ruxrWijG4Rqc6k00qfM5aZla1WVG2SpldG1UVWFlQW2ZQhZQgE/bI7US2CXHH4o3U72InwvHEcHjcfXJMK2CJtPaK0lS0z0xcd8xWuFs0DsTTqPea7ex43OH7yTgvOGy+0U1hl7yI1BoJIyTgkbwPA8HbulQb82ev2G2wiWF1Ro5pyex29rxuPwOoXbjyqv5PMzYHje10OaEIWpgCEIQAsOFVlCAi+012B7TkqC20ugxvLgF6ftMWIKsNu7hxNcaKGi8vTKHBSuzSrnb7KYpC08clyY6i56R3xe1skdinToMwo1ZJk92Saq56R1xRwtcKbniif546potMVETFIQWiKoy1Hx5LlZ7YWCmFruBcCadBWh8wRySoreOTD7IDTvcAA41+tqrpmLnnaOUkc0lO8Ja0aB5wtH2YwMvJq6RRtYCGkknVxFNNABuGfnyWKrKN7JmEjYLNVosqpc3WVqFlQDaqyFgLdrSdAgALK5utDBq6vJni+OnxXJ1tPutA5u8R9BQD4qVLKu0hW1pOi1kla32nAHgPEfQVp5pA973e04kcNG+gyWGxK3ovko7fwhT/1BuIDCcO9x18mg8eaVsoRUEEcRp+h5FNpYtGSGM1b5jc4cCjhPohW12O4Tps7f0timEsJ5PYfYkb9F34HUetWsEEAjQio6H90WVntpmrSa0ejtmdoYrdCJIjmMnsPtRu+i78DoU7rzXcN9S2OYTQuo4ZEH2Xt3teN4+W5XzsptNFb4scfhe2gkiJ8THH5tNDQ7+oIHZiy+3D7PNz4HHK6HtCELY5wQhCAE0X1YQ9pTutXtqEB512/2foS4BV6PiNV6X2xuUPacl5/2luwwyE0y3rOkdGK9MQQSJ2scyYwUts0q56R3RRKYX1CTWuFcbFOnBwqFj0dPaGCVi5pwtcKQOCsjNowsrCypIMhZWMhq5ra8SASOQ1K1M7RoC77rfjmfQKdMq6SOrQsvcG+0QDw1d6DTzokzpXnfQcG5D11PmVhkQCn1+yrt/B1da/ot83Zn+UZD4rk/E72iTyOnkNAtw1ZU9dFdN9mgjWwaskrVz0HCNlguRFG5/stJ56D1OSVRXeB7bq/Vbp5uP4KG0uyVt9CIOJNACTwGZSll2k+2cPIeJ35BL2UaKNAaOW/qdSsKjv6LLH9msMbWNwtxU+sa+g3LZZQqN7LpaBLbnvWWyytmhdhe3+Vw3tcN7Tw89QCm2a0sZQOOZ0aM3EncGjMp4uXZe22t7WsjEAd79oqHU3kRDxD+KivMVXRS8kStUy7tldr4LbFjxNjkbQSRucAWuO8E+000ND+KFHLr7HbE1n/AKp0tqkyq8vdE0cQxkZFB1JPNC7l7a5PMr03xssZCEKxmCEIQCW3WcOaQqh7QNnagkBXOQmHaK7RIw5KGSmeU5oixxad2izE6il23VxGNxcBoVDQVjSO3Fe1oeLJMnuyy1Ci1nkTxYp1z0jsihztMdU0WiOhT3G6oSK1wqiZpSGkoW8jaLRXMzdwLmObrlVo+s3PLqAR5pLClLTTMLD4K5syO9ugP2Tu6H9FZP4M7nnaMBFVxDzWlDXSlDWvCiUNsbj7VGddf5Rn60Uvgqnvo5l61a4k0aCTwAqUsZZmDWrzzyHoPzSkPNKDIcGgAfBVdIsob7EbLA4+0Qzlq70H4pTFZWN3Yjxfn93T5rcLYKjpssoSNnOJ1/T0WELjPaWM9pwBOg1cegGZVUtlm0uzssE0zKWXfcVrtGbIu5j3y2g4fRmtetFKrq7PoQQZy+1P1AfVkXVsTRicPIjmtpwU++DnvyYXXJBrIXzuwWaJ87v9MeEfaefCFJru2DmkztMwjG+Kz0c7o+Z3haegKsmx3ThaGgBjBoxoAb0wtNPMud0TnBYQKZdP03DoAF0ThlHJfkXRFrk2Vgs/+DE1h3vzdIa61kdV3kKBTXZuwhgc6mZy0AyHx9SVgQAJwu32PM/gtTAVoQhACEIQAhCEALnMyoXRCArrbe4g9pNFQl82EwyEEZEr1jedkD2kKle0HZ3UgKtLZpFaZVjTROVidXPQDU7gmwtIJadR8kokk0YNBmebiuekd83xskVjtVfZ04nelsjahMlhf5Ab9ydrNOHaacVhSOqWN9piSMhPdqiTVMyilMikcVsFhZCkqdhKcyKAnUjU0FMzwyGSAuYW4UA6BbhJprSxmbnAfPyGqdbuuG12gjBF3TSK456h1K6thaC8j6xAbxIUzFV0UvLMdsS1WtnkdKcMEb5iNSweBv25D4W+ZU2urYGEUdO51pdX3iBEDwDWnBXq6Sv0VNrDdAYAGhsbW5ANGHCPq5AtHJojW0+Ovk5b8t/6orW79h7RJ/7iXuQdIoQXSkfaLa16NI5qZXFsjBBnDE3FvlfR7zx8RJA5jE77Kltnu5oypzNRkeZbv6ur1S1sI1OfM6fv1W8yl0ctXVdsarPdoyJzI0NdOQdlT+EMTjFZQMgKbyBx4nnzKVBv70/X5BA5Z/Bv5fNWKGrI/wBj89Pmtxl+mv5rBPE/gKdf6KD7TdqNistWRu/tMo/y4CCwH68vsjPhiPJATh3p8SoLe+2rLHeEUcT++M1IpbPGcb2uxeF9Bkx1H6ZVDdNCILab+vS9XYA42aF3+XDVpI4Pk9p3wHJWl2b7HxWCOrWN7xw8T6AvI4YjnTloqtbLr8pN0IQrFAQhCAEIQgBCEIDDgovtTdIkYclKVxtMWIUQHlvbG5jFIXAb1Hm5nLeVe23mz4c0mipC2WYwyEHSuXVZWjqw38HQzVOEew37x3kp3sUyjsZonGyzLnpHbjZJgahN9riXSyzrW32lrW1cQBz/AA4rJLk3bWtjY4Iqll3XRabXQwRYY3aTTnAw/YHtSfwgqXXV2dxA1tDn2hw9zNkQ4VjacR/jczoV0Tib7OO/JieuSC2TFK7BBG+d/wBGJpdTm4jJo5lSa7Nh55AHWiVsLD7kJa9x5GY+AH7GM8lZNhuhrGiNrWsYMxGxraDnga3AD9bC8/WTtZ7GAa0zOWImrjyxV+AJ+ytZxSjlvyLr9iK3FslDZ84og12+R2Iyaal7vGPLugeCksF1jQ578NABX6WACnmQ77SdIbP8OG75U8sPRKGRjd+nrp6CvNamAmhstNOFK6kjgDnlyBd0SlkQHX1Pwz+XRdB/Wn4nX5I5acghBilOXof0C2+HM6/v0Se3W6OBhkmeyJg1e9waOmIn4ZqtNou2GNpMd3xG0P0714c2Icw3JzvuhCdbLPnlaxpc8hrWipc8gNA4muQHVV7tL2uWaElllabXLpVpwwg830q7+EU5hQCSwXjerw61Svc2tRGPDE37LBl5681OdmuzVkdC4VKjZOkuyE2y1XnexpM8siP+TGCyKnMDN/8AESpXsz2ZNbQvFSrOu24WRgUaE8RwAJoe30Md0bPMiAo0BP0bKLeiFJUEIQgBCEIAQhCAEIQgBCEIBqvmwh7TkqK7QNnqEkBeiHtqFDNr7mD2nJQyyZ5mHPUapRA9OO091mGQmmW9Nsbd6wtaO7FXshzsjpJHtihbjkf7La0AA1c4nJrRxU92d2KjjIknpaJtcTh/dM5RscM+pB4+FJuzG6h3BtGWKdx8W9sUbixrOXia4mpFfDwVlWOwcRXr+VPwPVaRCk5s2Z29fAks9k35urlWtAeWImrulfJRa99oJxI+BmCDAaZNq48xXJv8tVY8cQ6nQ0+RNcvMkclV+2VjL7VJhy3Cm40/eijLNVLUvTL+Jkxxmmskpr52SzYe8e9jMcjgZGUNd8jTo4je4HI5cMxVS1rP6n8q1PRxVE7B3q+G3wlxOFzu6f0k8OfnhPkr505czr6f0TCqUpU9s6PxTBOLPuFpPn+PsyG+fXTyH6LNfP4BMu0W1NlsLa2mVrCcww+KR32Yh4iOdKc1V999rFptJLLvhMYOXeygOk6hgqxvnj8lqeclsty975gssfeWiVkTBvcaAkbmgZuPJoryVY7QdsBeTHdsJedO+lBDerYxmeriOijl3bD2m2Sd7a3vkedXPJcacM9BnporM2d2AiiA8Ir0UE6SKvh2at14yCS2SySHdiPhbya0UDRyACsTZvs6jiAJbU9FYVjupjBkAl7YwE0HQ12C5mRjIBObIgF0QpKghCEAIQhACEIQAhCEAIQhACEIQAhCEAJNbYA5pCUrBQFN9oGztQ4gKoRGWOMbudPxC9TbQXaJGnJUPtxs45ri5ooQaqlztG2K/Vko7J7c2SyMjqMdnLo3gnMYpHvYRvAIcRUb2FWVA3Lj8B6BeY7svSazTCaB3dyjJzT7EjcqtIORBpp5ggiqsm7O14BtLRZJQ7jC4PYeYa6hHTEVKpfJFY3vjlFsj5bhu/AJhbcIke979XE0AzPIqFW3tmaBSGxyu/8Ate2Jo8mh1fUKOWvbG9rf4I3Czxn3bO3Ac+Mhq6vQhTtFfVk9tdtu+6YpWWlzHySyOlMLGiSY+ImIU9yg0cSBWtFDL37SbfbSWWOP+zRnLGPFORx7wijP4QKcV12c7Mi445qkk1JOZJOpPNWjcex0UQFGj0UIteR0909sqS4uziWZ3eTlz3ONXFxLiTxJOZPVWjcGw8UIHhHoplZ7C1ugSoNU6KOhFZbuawZBLGsAWyFJUEIQgBCEIAQhCAEIQgBCEIAQhCAEIQgBCEIAQhCAEIQgNJGVCjF/7PNlByUqWC2qAo69+zwOJoE1x9mhrvV/vszTuWosjeCjRb2ZUN0dmTAQXCqnt0bKxxAUaPRSZsQC3ATRDYngsjW6BKAFlCkgEIQgBCEIAQhCAEIQgBCEIAQhCAEIQgP/2Q=="/>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52" name="Picture 4" descr="http://smartmobilestudio.com/wp-content/uploads/2012/06/leather-book-previe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1922" y="4349442"/>
            <a:ext cx="1904891" cy="1603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4695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Content Marketing: </a:t>
            </a:r>
            <a:r>
              <a:rPr lang="nl-NL" u="sng" dirty="0"/>
              <a:t>Overig</a:t>
            </a:r>
          </a:p>
        </p:txBody>
      </p:sp>
      <p:sp>
        <p:nvSpPr>
          <p:cNvPr id="3" name="Tijdelijke aanduiding voor inhoud 2"/>
          <p:cNvSpPr>
            <a:spLocks noGrp="1"/>
          </p:cNvSpPr>
          <p:nvPr>
            <p:ph idx="1"/>
          </p:nvPr>
        </p:nvSpPr>
        <p:spPr>
          <a:xfrm>
            <a:off x="609600" y="1983755"/>
            <a:ext cx="8229600" cy="4104456"/>
          </a:xfrm>
        </p:spPr>
        <p:txBody>
          <a:bodyPr>
            <a:normAutofit/>
          </a:bodyPr>
          <a:lstStyle/>
          <a:p>
            <a:r>
              <a:rPr lang="nl-NL" dirty="0"/>
              <a:t>Presentaties: Slideshare</a:t>
            </a:r>
          </a:p>
          <a:p>
            <a:r>
              <a:rPr lang="nl-NL" dirty="0" err="1"/>
              <a:t>Infographics</a:t>
            </a:r>
            <a:r>
              <a:rPr lang="nl-NL" dirty="0"/>
              <a:t> (ingebed in een blog!)</a:t>
            </a:r>
          </a:p>
          <a:p>
            <a:r>
              <a:rPr lang="nl-NL" dirty="0"/>
              <a:t>Cartoons</a:t>
            </a:r>
          </a:p>
          <a:p>
            <a:r>
              <a:rPr lang="en-US" dirty="0"/>
              <a:t>Wikipedia</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47</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 name="AutoShape 2" descr="data:image/jpeg;base64,/9j/4AAQSkZJRgABAQAAAQABAAD/2wCEAAkGBxISEhMUEhQVFRUUFRgRFRIVEBkYGRQYGxUWFhgWGBUYKCggGBolHRUUITEhJSktLi4uGB8zODcsNygtLiwBCgoKDg0OGxAQGzQkICQsLCw0LCwsLC80LC8sLywsLCwsLCwsLCwsLywsLCwsLC8sLC8sLCwsLCwsLCwsLCwsLP/AABEIAIQBfwMBEQACEQEDEQH/xAAcAAEAAgMBAQEAAAAAAAAAAAAABgcDBAUCAQj/xABIEAACAQIDBAQJCAcHBQEAAAABAgADEQQSIQUGMUETUWFxBxQiUnKBkaGxFjIzNHOSs8IjJEJTk7LBFVRigtHh8GODo9LxQ//EABsBAQACAwEBAAAAAAAAAAAAAAAEBQECAwYH/8QAOBEAAgIBAQQFCwMEAwEAAAAAAAECAxEEBRIhMTJBUWFxExUiM4GRobHB0fAUI+E0UnLxQlNiJP/aAAwDAQACEQMRAD8AvGAIAgCAIAgCAIAgCAIAgCAIAgCAIAgCAIAgCAIAgCAIAgCAIAgCAIAgCAIAgCAIAgCAIAgCAIAgCAIAgCAIAgCAIAgCAIAgCAIAgCAIAgCAIAgCAIAgCAIAgCAIAgCAIAgCAIAgCAIAgCAIAgCAIAgCAIAgCAIAgCAIAgGM11H7S/eEA+eMJ5y/eEAeMJ5y/eEAeMJ5y/eEAeMJ5y/eEAeMJ5y/eEAeMJ5y/eEA++MJ5y/eEAyQBAEAQBAEAQBAEAQBAEAQBAEAQBAEAQBAEAQBAEAQBAEAQBAEAQBAEAQBAEAQBAEAh+3to1K1U0KV7A5LA2ztzueof0vMg+JulUtq6A9ViffGQevkjU/eJ7DGQPkjU/eJ7DGQPkjU/eJ7DGQPkjU/eJ7DGQPkjU/eJ7DGQPkjU/eJ7DGQfDujU89PYYyDBg8XVwdXJUvl0zLe4sf2l/5ytBgm8wZEAQBAEAQBAEAQBAEAQBAEAQBAEAQBAEAQBAEAQBAEAQBAEAQBAEAQBAEAQBAEAhexvrx9Or+aZME0mDIgCAIAgCAIAgEO31+kT0PzGZQJbh/mr6I+EwDJAEAQBAEAQBAEAQBAEAQBAEAQBAEAQBAEAQBAEAQBAEAQBAEAQBAEAQBAEAQBAIXsX68fTq/mmeoE0mAIAgCAIAgCAIBD99fpE9A/EzKBLMP81fRHwmAZIAgCAIBGN79q1qFXBrSbKKlXK4yg5hmQW14fOPCda4pp5K/W3zrnWovm+PwJMx00nIsDibrY/F1VqeNUhSKtZPJIuNb6Em4GmvO86WRiuiyHpLbpp+VjjidycyYIAgEX3b2tWq4zG03a6Umsi5QMoDMvEanQDjOs4pRTRX6W+c77ISfBcviSiciwEAQBAEAQBAMeIqZVZvNBa3cLwjEnhZK43Z3vxVTFU1quGSq2UpkUBbg2yka6G3EmS7KoqPAoNJtC6d0VN8H1YLLkQ9AIAgCAIAgCAIAgCAIAgCAIAgCAIBC9i/Xj6dX80z1AmkwDm7X2utCwAzO2oW9tPOY8hIer1kaF2t9X3JWm0sruPJLr+xHKu9NYX8qn6IpkjuveVL2pf3e5/cs1s2p9T9/8HY2BvGuIORhkqWuBfRuu3b2Sx0e0Fe92SxL5kLV6CVC3ovMfkbW3ts08LTzvcljlSmvF26h1AcSeUt6KJXSxEqNRqI0Q3pEExW/+IzHyqKdSCmzkd7XFz6hLWOza8ccspZbVtzwSR1N1d/xXdaWIVUdjZKi3yMeSkHVSeWpv2SPqdnuuO/B5XYTNJtJWS3LFhk6lYWpD99fpE9A/EzKBLMP81fRHwmAZIBHtsb3UKFTolV61XgUpi9j1E9fYLzrGpyWeRBv19dUtxJyl2I0vlyqEdPhsRRU6ZmTT3290z5HPJ5OXnNR9ZCUV2tEnweLSqivTYMjC4Yf80PZOTTTwywrsjZFSi8oiW/8A9PgPtvz0p2p5S8Cs2j6yr/L6omZM4FscrdzbiYymzorKFc07NbXQG+nYZvODg8EbS6mOoi5RWMPB0cTiEpqzuwVVFyxNgJqk3wR3lNQW9J4RFm36RmIw+Hr1gOLKn9Bc+0CdfItc3grvOkZPFcHLwRs7N3zoVHFOor0Kh0C1VsCeQvy9dpiVMksridKto1zluSTi+85+5/1/aHpn8R5tZ0InDRf1V3j9WTN3CgkkAAXJJsAOsnlOBatpcWRbEb80s5ShSq4gjiaaaerme+07Kl4y3grpbTr3t2uLl4I+4TfiiXCV6dXDseHSLYes8R3kWh0vGVxMw2lXvbticfElIN9ROJYnL25vBQwgHSt5R1VFF2PbbkO02m8IOXIjajVV0L037COHwj0r6UKlvSW/snX9O+0geeIf2v4Hb2HvZhsScikpUPCm4sT6JFwe695znVKJM0+vpue6nh9jOtjvoqnoN/KZouZKn0WU5umf1vDfaD4GTrOizymh9fDxJ5tLf/DU2K01erbQstgvqJ499rSNGiT5l1btWmDxFN+BsbE30w+IcUyGpu2ih7WY9QYc++0xOmUVk30+0arZbvJ95JpyLA4m3d6MPhTlclntfo0F2HfyX1mdIVylyImo1tVHCT49iOCfCRT/AHD/AH1nT9O+0heeIf2v4HU2Nvrhq7BPKpuxsoqAWY9QYXF++00lTKPEkUbSpte7yfeSWciwIqu/FDxnoMj2z9F0uls18vDjlvznbyL3cld5yr8r5PD54z3mHaPhAoU6hREeoFNi4IAJHHLfiO2ZjRJrJpbtWqEt1JvvO5sHb1HFqWpE3WwZGFmW/C/KxsdR1TnODjzJmn1Vd8cw9xg25vThsKcrsWfj0aC5HfyX1mZhVKXI56jXVUPEnl9iOEPCPSvrQqW68y39n+86fp32kTzxX/a/gSTYm36GKB6JtRqyMLMvbbmO0XE5Tg48yfp9VXevQfsOpNCQIAgCAQvYv14+nV/NM9QJpMAr3emufGKoPG6juUIpA9ZJM8vtCTeolnu92D0mggvIxa7/AH5OEWkLBOMuzK5FeiV49IlvWwH9Z3oyrYtdq+ZyvSdUk+x/I2vCniWXEILm3QDL2Fqj5yO2yIPZPpOzIrybff8ARHzLazflIrqwV+TLUqsHk1La8La36pg2ij9F4B2alTL/ADiilh2lQT755KaSk0j2MG3FNkW31+kT0D8TMI2JZh/mr6I+EwD1UvY242074MMgXg3xdJTWWqQuIaoSS+jMOagnmGzXHbJN6fBrkUuyrILejPpt9fX+PJO69JXUqwDKwsVIuCOoiRs4LqUVJYfI4+6+wzhFqpnzI1Qui2+YLWsSeJ0HsnSye9hkXSaZ6dSjnKbyu44+/wD9PgPtvz0pvTyl4ETaPrKv8vqiZPwPdOBavkQ7wXfV6v2x/DSd9R0kVWyPUy8fojBvq7YnF4fBKSFNqlS3bf4KrEdrTNXoxczXXt3Xw065c3+dyRM8Dg6dFFSmoVVFgB8T1ntnBtt5Za11xrioxWEam3tjU8VSKOBe3kPbVDyIPV1jnMwm4vKOWo08L4bsv9EP8GisK+KD3zgKGubnMHYHXvE734wsFXsreVtilz/lnQ8IeKdugwtM2OIezd1wAD2Xa/8AlmtKXGT6jvtOcnu0x/5P8/O4kuydmU8NTWnTFgBqbasebMeZM5Sk5PLLCmmFMFCJj27slMVSam4F7Eo1tUbkwP8Ay4iEnF5RrqKI3QcZf6ZxPBxtBqmHam/zqDZB2KRcD1HMO4CdL44lldZD2Xa5VOEucXggu91VmxtfPfSplA6lFgtvVY+uSal6CwU+tbeonvdvwJ5snC7Kr0wtJKJ0tlYAVfXfy79sjSdifEuaYaK2OIJfX7kfxe4mISuPF2HR5gy1C1mp2NxccSR2ceydVfFx4kKey7Y2ftvh29hYeO+iqeg38pkVcy9n0WUZg6DVGRF+c7Kg72IUerWWLeFk8ZXFyaiub4e8tDC7hYRUyuGd7a1OkZdexVNgO8GQ3fLPA9HDZdCjiXF9uWVxtrAnD4ipSuT0beS3O1gynvsRJUJb0clDfU6rZQzy/EXLsjEmrQo1G4vSRz3lQT8ZBksNo9XRNzqjJ9aTK22duriq+KbxlHVcxerVP7XYjcDc9XASU7Yxj6JQVaG62791Y45b+xOTuxgESxo0wLasx1++Tf3yP5Sb6y4/RaaMcOK/O8qrbeHp069VKLBqat5DBr6WB0YcbXtfskyDbimzzeojGFsoweV1FybFxBqYeg7cXpI57yoJ98gyWJNHq6JudUZPrSfwKUx5/S1ftH/mMnx5I8jb05eL+ZYGzPB/RNFTWap0jKGOVgAhIvlAIN7dsjSveeBd1bJrda328/I2/wCzaeysLiKtNmd2AAZ7cb5UFhyBa5mu87ZJM6+RhoaZzi8vv+HzIPu1so43E5XY21q1Wv5RF9deskgesyTZLcjwKfSUPUXYk+9lj1tz8EyZOhC6WDqSGHbm4k995E8rPOcl9LZ+ncd3d9vX7ysnNTA4o5T5dF7X4Z142PYykadsl8Jx8Tzz39Lc8c4v3/7Rc+HrB1V14MoYdxFxIDWD1sZKSTXWZIMiAcXemvXp0w9E2ytd7AE5bdt9L8ZA2hO6utTq6nx8CdoIVTscbOvkRrYGNUYkVHIAJYk8ACQePULmctPtSE1izg+3q/j84nTUbNnB5r4r4/yT1GBFwQQeBB0Ms001lFc008Mj29O75r/pKVukAsVJsHHLXkZW67Q+We/DpfMsdDrVT6E+j8iE1tjYoG3QVL9iEj2jSVP6S5PG6y4/V0tZ317ySbp7qujitiAAV1SlcGx85iNO4Sz0ehcJb9nsRWa3XxnHydfXzf2OjvruwMbTGUhatO5RjwN+KtbkbDXlPQ6PVOiXHkzzms0ivj3rkVPjN1cdTbKcNVPaiZwf8y3Eu46umSypIo3orovDiSHdDwe1nqLUxa9HSUhuiJBapzAIHzV6768rc5E1W0IqO7W8vt7CbpdnyzvWLh2dpbRMpC7K7362/R6RejYVCqlTlN1BudMw4nsHuk7T6CyzjLgvzqK/UbRqq4R9J931Z0fB7tTGYk1alY3o2C0xkCjMOIW2pAHG5Pxm+uppqUYw59Zps+667enZy6v4JpK4syP7b3Qw2JYuQUc8XQ2zekpuCe2151hbKPAg6jZ9Nz3nwfavzBxH3Vx+H1wuKLAcKbEj1ANdD67TfysJdJER6HU1cabM9z/GvkdTc/eN8QXo11y1qXGwtmANjccmBtfvmtlajxXIkaLWStbrsWJI0t//AKfAfbfnpTNPKXgcto+sq/y+qJk/A904Fq+RDvBd9Xq/bH8NJ31HSRVbI9TLx+iMVbydtpm/ap+T/DYflMyvUmJcNorPWvuTiRy3EAg+5LA47aBHAubfxXki3oRKfQNPU2tdv1Zg37w+fHYNWZkVwEzqbEE1LXB5HyhM0vEGa7RjvaitN4zwyvE6fyJH97xX8X/aaeW7kSPNq/7Je8fIkf3vFfxf9o8t3IebV/2S950t29hUsIKnRuzl2GZmYHVb6ad5mk5uXM76XSwoT3XnPaaO8OwsJjKmXpVTEAfsspYgefT5geozeE5QXLgcdVpaNRPG9ifdz9qInj9wMUlymSqOVmyt7G0987Rvi+fArLdlXR6OJfnf9zQ2bt/F4N8uZrKbNQqEkd2uqntHvm0q4zRxq1d+nljPLqf5wLV8aWrhukX5r0i4vxsUvYyHjEsHpVNTq3l1rJUW6gvi8N9ovu1k2zos8tolm+HiXXIB64p/fv6/iP8At/g05Op6CPLbR/qZez5IsnYldaeBoOxsqYZHY9QFMEyJJZm13l/p5KGmjJ8lFfIgON3rxuLqinhyaYc2SnTsGPPynOt7dRAEkqqEVllLZr9RfPdr4Z5Jc/eb1HcHE1fKxFcA97VT7WsL+2au+K6KO0dlXT42z+b+ZGN4Nnrh8RUoqxYJlGY8TdFY8O0mdoS3o5K7U1Kq1wTzj7Fu7uD9Uw32FL8NZBn0n4np9L6iH+K+RTldM1dh11iPbUtJ66PsPLSWbWv/AF9S9JXHsSMeEVCcE9uToT3ZgPiROtPTK/ai/wDnfivmV/uxs2riKrJRq9EwTMTmZbi4FvJ15iSrJKKy1kpNJTO2bjCW68d/0JP8jcf/AHz/AMtWcfLQ/tLDzfqf+34v7mu3g/rs16uITyjqxzMx+9xPrmfLrqRo9k2N5nP5lh4aiERUXgihB3AWHwkZvLyXkYqMVFdRlmDYQD4RAIntvdXUvh9DxNK9vuHl3f8AyUmr2Z/zp932+xcaXaXDcu9/3I9Rx1agxF3QjiLlT614H1iVcbbaXhNp9n8cizlTVcs8Gvf8efxOrQ3qrDiyn06X9UI+Elx2peubT8V9sEOWzanyXuf3ybHyqq9dH7rf6zp52t7F8fuc/Nlff8PseqG9rBh0mRlJscikEdupIPdN69rSUv3Esdxiey016GU+/Bpbwb+GnVNOh0dlAJqOGYMSAbKFI0F7XJ430nrtFpK76lbnKfYeR1+ts09rq3cNdpo0d/sSxCr4uxPCyP8A+06ajSaeit2WNpLw/PA46fX6m+xVVxTk/H8S7TztffbF07AtSUnzKJJHrZiOcg7IlVrt97jW61188+CXHtJ+1/LaHcSknvJ9XLHt5cSLbR3hxOIOVnqPc2Ck6E8rU0AUn1Gehr09dfFJL87Tzlmput4Sk33fwiR7s7gVKpFTGXROIpX8tuxvMHZx7pC1O0Yx9Gri+3q/kn6XZkpelbwXZ+cizsPQVFVEUKqiyqBYAdQEpZScnl8y+jFRWEfMVSzo6glcylcw4i4IuO2EYkt6LRBt2tvnBFsJjcylCSlQ3YWPK/HLfUHtN7Wkiyvf9KBT6TVvTt06jhjk/wA+DJFit7sEilumVtL5U8onssOHrnJVTfUTp6/TxWd7PhxOLuVQeticRjWUolS60weYJXXtACLrzJM3taUVAiaCErLp6hrCfL89h63/APp8B9t+elFPKXgZ2j6yr/L6omT8D3TgWr5EO8Fv1er9sfw0nfUdJFVsj1MvH6Izb9bIqv0WJw4PS0DewFyVBzCw5kG+nMEzFUksxfJm+0NPOW7dX0omfY++2FqoOkcUn/aV9Bf/AAtwI98xKmS5G9G0qbI+k919jMW1t70I6LB3r138lcinKv8AiJOht7Ou0zGp85cEa3bQi/Qo9KT7PmcrwcYdqeJxdNjdkARiDe5DMDrz1m97zFMjbLg4W2RfNY+p29+NiNiaKtS+lonOluLDmoPXoCO0ds51T3Xx5MmbQ0zugnDpR4ow7D31oOgXEN0NZfJcOCASNCQeXcbETM6WuXFGmn2lXNYse7Lrz+fA87e30oqpTCt01Z/JTIpIUnS9/wBo9QF4hS28y4Ixqdo1xju1Pek+w3ty9jNhcPap9JUY1XF75SQABfmbAX7SZrbPelwO2g08qasS5viyBb04CthMW1UXAaoatOryuTmyk9YuRY8RJNclKOCl1lVmnvc11vKf0/OokGG8I6ZR0lFs/PIwyn26j3zm9O+pk6G2I49KPHuInja1XaGKZkp+XUIARdcoACgs3VbiZ2SVceJWWSnqrm4ri+r7lsUMH0WFFIa5KPR36yEtITeZZPTQr3KlDsWPgVNugt8ZhreeD7ASZNt6DPMaFfvw8foXTIB60p/f0fr9ft6Mju6JB/QydT0EeW2j/Uy9nyRYmDwZq7Np0uBfCqmvImkAL+uRW8WZ7y9rrc9IodsUvgVbs7FVMHiFcrZ6TENTbTiCCPYdD3GTJJTiecqnPT2p44rqJjifCKCtqVBukOgzMCAewLq3dpOC0/ay1ntdNYhHj3/xzIdtrBYim4fEqyvWvVu3O51vbgeGnK4neDi1iPUVV9dsZb1q4y4lpbk4o1MFQJ/ZXou/ISgPsAkO1Ymz0egnv6eL7OHu4FWFT43a2vjFrdvS8JM/4+w85j9/H/r6l3yvPXmttLBLXpPSf5rqVPZfgR2g2PqmYvDyjnbWrIOD5MqOpRxGzcSGIsyk5Wt5FVeB7wRy4iTsxsieYcbdHan1r3NEpHhIXL9A2fq6QZb+la/unH9O88yy88R3ehx8eH57COHxrauIF+A00B6Oiv8Ar7z8Ovo1RIH72ut/ML897LdprYAcbC1zx9cgnp0sI9QZEAQBAOZvDQpGjUaogbIhKkjUG2liNRraRNbCt1SlNZwmStHOxWxjB4yyusRTCmw6hfvnlXwPTQk2smKYNgBcgDUnQDrmUshvHM84jCqxs6XI0sRYjs6xJOn1mo0kv25uL7Punw+BF1Gj0+rj+7FS7/s+fxNdsTRw4Nsqns1c9g5ycvOO1JJPMl2vhFfDH1ILWztmRb4R7lxb+v0I5jcUajFjp1DqHVPfbN0EdFQqlxfNvtf5wR4HaevlrtQ7XwXJLsRbHgzwlA4RKq01FW7I9S12JDHgTwFsug0lftCc/KuLfDsLPZ1dfklJLj2kyleWIgCAa2NwFKsAKtNHA4B0DW7r8JlSa5HOyqFixNJ+JqUt3cIpuMPSuNQejBt7Zt5SXac1pKE8qC9x0wJoSDBicFTqFDURWKHMhZQcp6x1cB7JlNrkaSrhPDks4NiYNzXweCp0QVpIqAnMQqgAk89O6Zbb5mkK4QWIrHgbEwbnPxew8NVbNUo02Y8WNMXPeec2U5LkzhPTUzeZRTfgZ8Fs+lRBFKmiA8ciAX77cZhyb5m9dUK+EEl4H2hgqaM7oiq1TV2CgFrdZ5w22ZjXGLckuL5mxMG5pY3ZGHrG9WjTc+cyAn28ZspyXJnKyiqx5nFP2DBbKoUTelSpoetUAPt4w5N82K6K6+hFLwRuzU6nirTVgQwDA8QRcHvBgw0msM5rbt4M6+L0f4YHuE38pPtI/wCjo/sXuN7CYOnSFqaIg6kQKPdNW2+Z2hXCCxFY8DPMG5pYfZNCm5qJSpq5vd1QA68de2bOTaw2co0VxlvRik/A3ZqdTSxmyqFVg1WlTdhoGZATbjbXlNlKS5M5Torm8yim+9G7NTqamO2ZQrW6WkjkcCyAkdxOomyk1yZysprs6cU/FHnBbIw9E3pUqaHzlQA+3jDlJ82K6Kq3mEUvYZcbgaVZctVFcXuAyg2PWL8JhNrkbWVQsWJrPiZaFFUUKihVUWCqLADqAEw3k2jFRWEuBrf2VQ6Tpeip9Jx6TIM1+u/X2zbeeMZOfkK9/f3Vntwbk1OogGOvQVwVdVZTxVlBB9RhPBrKKksSWUc75N4O9/F6P8MfCb+Un2nD9HR/YvcdGhQVFCoqqo4KqgAdwE0bzzO8YqKxFYRkg2EAQBAEA5O9R/Vaneg9tRRIO0n/APNL2fNEzZ/9RH2/JleYg3Zu8/GeYZ6WHRRiJgyZMEf0tL7RP5hOtPrI+K+Zpb6uXg/kcXf6gP7QxJ11Zb6/9NJ9S0dcZURb/OJ8q11ko3yS/OBwVQDgJMUUuRBcm+Z8YzJlItjwPvfCVR1Vz+HTlFtT1q8Pqz0Oy/VPx+iJ3K0shAEAQBAEAQBAEAQBAEAQBAEAQBAEAQBAEAQBAEAQBAEAQBAEAQBAEAQBAEAQBAEAQDQ29hzUw9VRxy3A6yvlD3iRtZW7KJRXZ8uJI0k1C6Mn2/PgVpWOpPXr7df6zyZ6mPIwsZlGRg3/AE1L7RP5xO1K/cj4r5nO31cvB/I5+/v1/Eekv4aT6nofUR/Os+UbQ/qJfnUR0mSiIjE7TB0SLo8FmCNPAKxFjVdq3q0RfaEB9c8/tCe9djs4Ho9BXuUrv4kvkEmiAIAgCAIAgCAIAgCAIAgCAIAgCAIAgCAIAgCAIAgCAIAgCAIAgCAIAgCAIAgCAIAgCAQLejYTUmNSmCaZ1Nv/AMzxII83t5cJ53X6KVcnOC9F/D+D0Gh1kbIqE36Xz/kjFRpXosja3cwD18TTCg5UZajtyUKb2v1m1h3ybpKXZYkup5ZF1l0aqnnrWEYfCdsp6eKatY9HWCkNbQMFClSevyb+vsM+ibOuUqtzrR812nTKNu/1MhTGWBXpHc3R3Vq46oNCtBT+kq20tzVDzY+7ieQMPVaqNMe/sJ+k0srX3F60KKoqogCqoCqo4AAWAHqnnW23lnokklhGSYMiAIAgCAIAgCAIAgCAIAgCAIAgCAIAgCAIAgCAIAgCAIAgCAIAgCAIAgCAIAgCAIAgCAIBzq+wsM5u1FCevLa/fbjI8tJRJ5cF7iRHV3xWFJm3hcKlNctNVRepVAHunWFcYLEVhHGc5TeZPLPVegrqVdVZToVZQQe8HjOik4vKeDSUVJYaOQu6WBBv4tSv2pcfdOk7vV3NY3mcFpaU87qOzTphQAoAA0AAsB3ASO3niyQlg9QBAEAQBAEAQBAEAQBAEAQBAEAQBAEAQBAEAQBAEAQBAEAQBAEAQBAEAQBAEAQBAEAQBAEAQBAEAQBAEAQBAEAQBAEAQBAEAQBAEAQBAEAQBAEAQBAEAQBAEAQBAEAQBAEAQBAEAQBAEAQBAEAQBAEAQBAEAQBAEAQBAEAQBAEAQBAEAQBAEAQBAEAQBAEAQBAEAQBAEAQBAEAQBAEAQBAEAQBAEAQBAP/Z"/>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8196" name="Picture 4" descr="http://www.adhocdata.nl/wp-content/uploads/2013/07/logo-slidesha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129" y="5455974"/>
            <a:ext cx="2895675" cy="997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1917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Content Spinning: Het metrolijnenmodel</a:t>
            </a:r>
            <a:endParaRPr lang="nl-NL" u="sng" dirty="0"/>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48</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2" descr="data:image/jpeg;base64,/9j/4AAQSkZJRgABAQAAAQABAAD/2wCEAAkGBxAPDxQPDxQQEBQQFRAUDxAPEA8UFQ8QFBQWFhQUFBQYHCghGBwmGxQUITEhJSkrLi4uFyAzODMsNygtLisBCgoKDg0OGhAQGywkICQsLDIsLCwsLCwsNCwsLCwsLCwsLCwsLCwsLC40LCwsLCwsLCwsLCwsLCwsLCwsLCwsLP/AABEIANsA5gMBEQACEQEDEQH/xAAcAAEAAQUBAQAAAAAAAAAAAAAABwECAwQFBgj/xABBEAABAwICBgYGCQEJAQAAAAABAAIDBBEFIQYSMUFRYRMicYGR0QcUMqGxwRUWIzNCUlNyk/BDVGJ0gpKi0uFj/8QAGgEBAAIDAQAAAAAAAAAAAAAAAAEFAgMEBv/EADIRAAICAAQDBQcEAwEAAAAAAAABAgMEERIxEyFBBVFScbEUIjOBkaHRQmHB4RVD8DL/2gAMAwEAAhEDEQA/AJxQBAEAQBAEAQBAEAQBAEAQBAEAQBAEAQBAEAQBAEAQBAEAQBAEAQBAEAQBAEAQGpimIR00LppTZrBsG1x3NHMrXdbGqDnLoab7o01uctkRTi2k9TUPLi90bfwxxuc1rR3bTzK81fi7bZZt5LuR5HEY+66WbbS6Jf8AczR+lZ/1Zf5H+a0cSfif1ZzcWzxP6sfSs/6sv8j/ADTiWeJ/Vji2eJ/Vj6Vn/Vl/kf5pxJ+J/Vji2eJ/Vj6Vn/Vl/kf5pxJ+J/Vji2eJ/Vj6Vn/Vl/kf5qeJPxP6scWzxP6sp9Kz/qy/yP8ANOJPxP6sni2eJ/Vj6Vn/AFZf5H+acSfif1Y4tnif1Zo4rpNLA372XWOz7R+XO11vojZY93l5s6cNC62X/p5ebPOwaZVTZA8S1NwcndO+/hs7lZcKaXKRb8CyK92eX1Jr9HmmzMQj6OUjpmDbYDpRxtudxHeOXXhr3L3J/wDpfc7sJiZTfDs/9L7rv/J7VdZ3BAEAQBAEAQBAEAQBAEAQBAEAQBARN6QNIPWKjoWH7OAkZbHy7HO522Dv4qg7Qv4k9K2XqeX7UxPFs0R2j6nlOkVfpKvSOlTSNI6VMhpKdKmkaR0qaRpHSppGkdKmknSWTVIY0vcbBouVlGtyeSMoVOclFHjK2pdPIXu37BwG4K6rgq46UehqrjVDSi1kaOQcjp4NWyUszZojYsIO3bZa2+aa3WxqlJ5prdbf96n0lotjbK6mbM05kDWHA/1fwVpXNTipIuarFZBSR2FmbAgCAIAgCAIAgCAIAgCAIAgCA83p3j3qVKdQ2lmuyHi3LrP7gfEhcuLv4VfLd7HFjsTwa+W72/JCl1548sLqQLoBdALoBdALoCl0JOLjlVrERDYM38zuHcu7C15LWyywdWla312OfGxdDZ0ykbLGLU2amzOxqwbNTZ7b0a6QmkqRE4/ZzG1twefP42XThLdMtL6nZgb9MtD2fqTm1wIuMwcweSsy4KoAgCAIAgCAIAgCAIAgCAIC17w0FziAACSTsAG0lG8iG8ubIM0uxw11U6UX6NvUhB3Rg5G3E7e+25edxN3Fnn06HlcZiOPa5dOhxVznIEAQBAUQkFAiiEmGsqBGwu37Gji47FsrhrlkbKq+JLI84Lk3OZOZPEqyfLYt9uRmY1YNmpszsC1tmtszNWBrZkZlmN2xY5mOZOno50h9bpgx5+0iydz5/Px4K5w9vEhn16noMLfxa8+vU9et50BAEAQBAEAQBAEAQBAEAQHhfShj3QwijjPXnF5bfhh4f6jl2A8VXY+/THQt36FV2nidEOHHd7+X9kVKmPPBAEBRCQgCAohIUg4OJ1HSPsPZZkOZ3ld9MNEee7LTD16IZvdmBjVsbNjZmaFgzW2ZmhYM1syNCxZizI0LBmDO9ojjTqKqbIDZpIbIP8PHu+F1vw13Dnz2e50YS/hWc9nuS1j2nlHSsyPTykXEMZHVJH9o7Y33nkrG7FQr/dltfjK6uW77jp6M1ss9Oyao1GvmvI2JuXRxH2BxPVsSTvcVsplKUdUuptolKUFKXU662m4IAgCAIAgCAIAgCA1sSrWU8L55DZsbS53PgBzJsB2rGc1CLk+hhZYq4uUtkQJi+Ivqp31EntSOvbc0bGtHICw7l5u2x2Scn1PI3Wytm5vqaa1msIAgCAICiEhAamJ1Ooyw9p2Q5DeVvor1SzeyOjD1apZvZHDa1dzZYtmZoWDNbZlaFgzBmRoWJgzI0LFmLMrVia2XhYsg2aCEPka07L3d+0bVsor4k1E24ari2KP18iZtDGPlcZn7ALNHbl8Ffnpz1yAIAgCAIAgCAIAgCA5+OYRFWwmCbW1SQQWOLSHDYeB27CCFrtqjbHTI030xuhpkQzpBo5LSSObm9gJs61jbdcKmvwU6+a5ooMT2fZVzjzX/AHQ4i4jgKoCiAIAgCAq0XyG9Sk28kSk28kcrHqR8co1sw4DUPZtHj8QrV08FKJcvDuhKP/Zmi1q1s1tmVoWLMGZGhYswL2hYmLMgCxZgzIFiYlwUEHf0aoy43/MbDsG33/BWeAryi5vqXHZlWUXY+vJE4YNRiGBrN9ru7SrAtDeQBAEAQBAEAQBAEAQBAa9bRRzN1ZGg8DvHYUB4HSPQAG8kHbkPi35hcd+DhZzXJnDiOz67ua5Pv/KI+rsPlgNpGkc9x71UXYeyp+8vn0KG/C2Uv3ly7+hqrQc4QBAFIOhhNMXO1u5vbxVl2fRm+I+mxb9l4bU+K+m3me8r9BRV4a4bJwOkp93WA9k8nZjwKs7Ya45FvfVxIZELGMgkEEEEggixBG0EcVUspHyLwFizFl4CgxZeAsTFl4WJiXhQYmSJhcQ0bSQApjFyaSJhBzkorqShoFhQdIDbqxge7/1X8IqMVFdD1EIKEVFdCS1kZBAEAQBAEAQBAEAQFHOAFyQBxJsgOfU47RxfeVFOw8HTRg+F1rdsFu0apXVx3kvqcup08wyPI1DXH/5slf72tstbxVS6mqWMoX6jl1PpToGey2pk5tjYB/ycD7lg8bWu81vtCpbZs5tJpXRYtVNpHQOhMofqyvc03eBcNcwC2YBzvtsN6QxMbJaMtxXjIWy0Zb95ztItBZIbvizb7vHctF/Z6fOvl+xzYjsuMveq5Pu6f0eOmhcw6rwWkbiqqdcoPKSyKWyudb0zWTMawMC+KMucGjetlVbskorqbKapWzUI9T3+heDdLICR1WZnsC9JCChFRXQ9bXXGuKhHZEnAWFhuWRmQb6WcLghr+khfGTOC6aJpGtFLldzgNmte/brHeqzFRSlminxsIxnmup4oBcpxZlwCghl4CxZiy4KDFlygg6uAU2u/W4ZDtP8A58V3YGvOTn3Fl2dVnNzfT1Jv0ToOhpwd78+7crQuTtoC1jwb2INjY2INjwPA5hRmRnmXKSQgCAIAgCA8bphDisQM1JUa0Y2xdHCHt/a7V63uPauPERxC51v5civxUMUudUuXdksyM6vSGueSJKiouNreke23a0WVVK+1vnJlLPE3t+9J+hy55nvN3uc88XOJ+K1OTe5pcm92YSECLCFkZFjgsszNMpE9zHNe02cwhzTwcDcFZRk080Zxk4tNH0BobiwrKRrjmbC4OeXA9huFewmpxUkelrmpxUl1MeO6JQVINgGn3X5cEsrjYspLMi2qFq0zWZGeO6Jz0zjYFzffblxVVfgJR51813df7KTEdlyjzq5ru6/2a+CUJLhkbuytwC6MBh9Edct36HX2bhnXF2SXN+n9ky4Bhwp4Q23WNi7yVgWhy9L6LEp2FlFNBTst1nOMgkcN9ngHUHYL81ptjZJZQeRz3xtksoNIhrENGqmJx1tSQ3JJY+9zvPWAK4ZYS3zK2WBu33+Zz34bM3ax3cL/AAWp0WroaZYa5fpZhdC4bWuHaCFqlGS3RplCS3TKWWBgVQgqEGRIGhOEl72Mtzd27T/XJXlFfDgono8PVwq1H6+ZJ+K4vTUUYdO9sYAsxu1zrbmtGZU2WwrWcmZW3QqWc3kRjpJ6Q6iovHTXp4zlrA/avHNw9juz5qqvx0p8ocl9ykxHaU58ocl9zB6PtJjRzmKS7opyNa59mXc7v2Hu4KMFfonpez9SOzsTos0S2l6kyMeHAEZg5g8ldHoS5AEAQBAEBiqywRuMtgwNJeXbA0C5JUNpLNkNpLNkAY7XNqKiSRg1WEkRtO0MGy/Pf3rz2It4tjkeVxV/Gsc/p5HOK1GgoVKJRaQpMkWEKSSwhTmZZnvfRVjHRTGBxydmOw5H32PirPA25pwZcdm3Zp1vzRMKsC0Mc8LZBqvAcDuKA5VNo3BHL0rb5ZhpttQHZQFHAEWOYO0IDnTYFTP2sHcSgNKbRKmds1h4FAaM2hER9l3iEBz6jQC+wxu7R5hYuMXujFwi90jl1Ho8d+m0/tIHwK1vD1P9KNUsLS94o5VXoWYB0r2ljWWJc4kNHC5K1vDUw958sv3NTwlEPffLL9yyDSw0jXNpQC9wt0zxcN/Y07TzPgVzXdoLav6nHiO1FtV9fwvyebrKuSd5kme6R7trnkk9nIclWSnKTzk8ynnOU3nJ5swLExCAmL0cY/6zB0LzeSLLPaRx/rmr/C3cWHPdbnpsFiONXz3W/wCfmeyXSdgQBAEAQEfelTH9SMUMZ60gDpyPwx36re8i/YOarsffkuGuu5U9p4jTHhR3e/kRaVUFGUQFCpBaVKMi0hSSUIUkmxh1UYZmSj8JBPMbx4LZVZw5qRuotdVikfQeB1ongZIDfIA+fhZegTzPUJ580b6AIAgCAIAgCAIDx+kmn9PS3jgtUSjLqn7Nh/xP39g8QuK/Gwr5R5sr8R2hXXyjzf2IuxvHqmtfrVDy4D2Yxkxn7W/PbzVTbdO15yZR3Yiy55zfy6HNWo0lEAQBAdPRzFnUdQ2UE2vZ44t7F0Ya7hTz6dTqweI4Nmrp1J6oqps0bZGG4cAcl6A9QZ0AQBAaeMYiylgkqJPZjaTbe47GtHMmw71hZYq4uT6Gu2xVwc5dCAcSrn1Ez55Dd0ji53LgByAsB2Lzs5ucnJ9Tylljsm5y3ZqrAwCkFCgKISiikkoQhJRSSSl6KcYu007jm3IX4bW/MdyucFZqry7i/wCz7tdWl7r06EjrsO8IAgCAIAgMFfUdFE+UNdJ0bXO1GW1nWF7C+9Yylpi2Yzlpi5ZZ5EMaSaaVVbdl+hiP9lGT1h/jdtd2ZDkqO7Fzt5bI85iMdZdy2Xd+TzS5TiCAogCAIAgKKQSZ6LcfyNHIdmcd+HD5eCuMDfqjoe69C/7NxGuHDe628v6JJXeWYQBARV6VMd6SVtHGerF1pbfikIyHcL955Kmx1+qWhbL1/ooO0sTrnw1st/P+jwC4CsKXUgXQkogKKciQgKXQkAXyGalJt5IlJt5I6ujGIGmqmPvYEhrvHI+Nl04Szh28+vI68Fbwrln15E/Us4kY142OAPmrw9GZUAQBAEAQBAQr6QcA9Tqi5gtFPd8dtjXX67O4m45OHBUWMp4c81szzePw/CszWz/7I8suQ4SiAIAgCAopAQGSlrnU8jZWGxYQRz4jvC20ycJKSN9E3XNTXQn7R3FmVlMyZhvrAX5HmvQRkpJNHqYSUoqS6nTWRkamL1nq9PJNt6NriAd7rdUd5stV9nDrlPuRpxFvCqlPuR8711S580jnG5c52sTvN8yvPpNxzZ5WKbim93z+pj1lGQyF0yGRS6ZDIXUk5FLoAgCZEnVwOjL3a1uTe3eVZYCn/Y/kW3ZuH/2v5fyz21RoCZoRIMnkXFtvhvXZdhoW77953X4Su7m9+89ZoY6VsPQze1HbPPPcVtimlzOiCailLc9EsjIIAgCAtkeGgucQAASSTYADaSUDeRjpKls0bJYzdkjWvYbEXa4XBt2FRFqSzRjGSkk11ObpXgja6lfCbB/tQuP4ZBs7jmDyJWq+pWwcTTiqFdW4/TzIGljcxxY4Frmktc07WuBsQe9eeaaeTPLNNPJliggIAgCAopBRxshKWZqTPW6KN8IkgeiLHDHI6mceqSC2+4O2++x7yrTBz5OJdYCecXDuJhXaWBzNJaF1RSSws9pzQWji5rg4Dv1bd658XU7aZQW/45nJjqXdh5QW7/jmQFiVE4OL2DWBzIG1p35Lz9Viy0y5NHmKbVlonya7zn6635HRpKCVNI0l4kUaTHSV11GQ0jWTIjIayZDIy00ZkcGjf7hvK2VVOySijbTS7ZqKJM0HwQSPBI6jLe5XsYqKSR6aEVCKitkSYAsjIpZAVQBAEAQEX+lTSvbh9O7/ADT2nwiB958OIVdjMR/rj8ypx+J/1x+f4PVaEYoJKaCED7ungF+YY0FdtPw4+SLDD/Cj5L0PTLYbiK/SpgHRyCtjHVlIbMB+GS3Vd3geI5qpx9GT4i67lH2nh8nxY9dyP1WlSEAQFFICAwzPWcUbIRNKRy3JHTFHodCI3Cbpd3sjmbgn4DxVhhIPnIs8BW+c/kfQVI4ujaTtLWk+C7iyMqAh70nYGaSp9aiu2KpJ1tXIMntdw/1C7u3WVRjqEpa+j9Si7SwyUteXJ+p40yl3tdb9wB+Krsstiq0pbFphafwjuFvgp1SXUnXJdR0DeA96a5DiS7x0LeHxTWxrl3lehbw+KjUyNch0LeHxTUxrkZIHahuzI7L8lnC6cHnFmyvEWVvOLyOvR6UVsLdWKZzBwDY/m1bfbLvEbvb8R4vQz/XTEv7w/wD2Rf8AVPbLvEPb8R4vQfXXEv7w/wD2Rf8AVPbLvEPb8R4vQ9FoLpbUSVTm1kzns6J2qC1mUmuyxyA3ay7MFfZZY1J58vwd/Z2JttscZvPl/KJPY4EAjMHMHiFaFyVQHlPSBpSMPg1YyOnmBEQ29GNhkI5buJ7CubE38OOS3ZyYvE8KOS3e35IMkkLiS4kkkkkm5JO0k71Tnn+b5nSoNJKynygldHYACzYzkN2YW6OIsSyTOqOKtiklI2jp3in95f8A7If+qz9pt7zNYu7xGrXaZYjNG6KWd0jH21mOZDZwBvubfaAkrpzTjJid9k4uMnyZrMeHAEb1wNZPIrJRaeTKqCAgKKQWvdYKUjJLM05nrdFHRFGKGIyPDG7XGw81uhByeSOiuDnJRRKeg+BB72tA6jBmfie0n4q4hFRSSL6EFCKiiVALZDcsjIqgOdj+EsraaSnk2PHVdvY8ZtcOw2+CwsgpxcWa7a1ZBxZ8/VdM+CV8Mo1XxuLXjmOHEb7rz9kHFtM8tbW4ScX0LQVqNReoMQoAUgIAgKIAgCA6WAffDs+YXf2d8V+X8otOyfjPyfqidsM+5j/a34K6PQGDH8Yioqd9RMeqwZNG2R59ljeZ/wDdywsmoR1M122KuLkz58xrFpayd9RMbuedg2Mb+FjeQH9XVJZNzlqZ562yVknKRo3WORryKEoSWuUokxOWSM0Z6Gax1Dv2dqwtjmszXdDNakb65zlKKQEBrzPWyKN0Eab3Lckb0j0eimGl32hGb8mcm7z3qywteS1Mt8FTpWt9ScdHcNFPCBbrOsXfILrO46qAIAgIz9LWj+TcQiGzVZUgcNjJD2eye1vBV2OpzWtfMqu0sPmuIvmRq0qpZRtF7SoMWXKCAoAQBSAgKIAgOlgH3w7PmF39nfFfl/KLTsn4z8n6onSgkDadjnENDWAucTYNAFySdwV0egbyIN0+0sOI1HUJEEVxC3ZrnfK4cTu4DvVTiLeJLlsUeKv4suWyPL3XPkcmRW6gBCAURJY5ZGSMRWSM0dSnl12337D2rlnHSzishplkZViYGOR1lKRlFGlK5b4o6Youw+lM0oZu2uPBo2+XeuimvXLI6sPVxJpExaCYMHO6Rw6rLWG7kFb7F6llyJBQBAEAQGKqp2SxuikAcyRrmvad7XCxChpNZMiSUlkz590hwh9DVSUz7nVN43H+0iPsO8MjzBVDfU65tM8xiaXVNxZotK52crLwViYlVACkBAUQBAEB0sA++HZ8wu/s74r8v5Radk/Gfk/VHd9JGmF4m4bTuyDW+tvadp2iEH3u7hxC7cTd+lfM78Zf+iPzI4BXAVhcFiQVQguCggFAWlSSjG4LJGaL6SbUdnsOR5cConHUjGyGqP7nTJXKcZqzPW2KN0Imo8rcjeke00QwcnVbbrSEF3Ibm/1xVrh69Ef3Zd4Wnhw57smzDaMQRNjG4Z8zvW86TaQBAEAQBAeL9J+j3rVL6xGLy0wLstr4dr287e0OwjeuTF064ZrdHDjqOJDNbohthVI0edaMgKxMWXqDEIAgKIApAQHSwD74dnzC7uzvivy/lFp2T8Z+T9Ueh9JWiV4GYlTtzDWira0bRawm+APcdxXdiqs/fRYYyjNa4/MjNqr2VZeFBBVQQy4KDEqgKEISWOCyMkYnhZJmaZuwzEssdoy7RuWmUfe5HPOHvcjBI5ZpGyKN3A6LpZbkdVliebtw+fcuvDVapZvZHdhKdcs3sia9BsI1G9O4Zn2b/FWZcHr0AQBAEAQBAEBBWn2j/qFYQwWhnu+G2xufXj/0kjuIVLi6eHPlszz2Ow/Cny2Z55pXEyvaLwVBiXKCAgKKQEAQHSwD74dnzC7uzvivy/lFn2T8Z+T9UTpQMDqdjXAEOYAQRcEEZghXR6Eg30haJnDqjWjBNPMSYT+Q7TGTy3cR2FVWIp0SzWzKXFUcOWa2Z5ULnORlwUGJcAsSCtkIzBCElpCklFoZcqczLPI2DFZq1qWbNSlmzUsXEAZkmwHElb4rN5I6IxzeSJG0MwLWcyIcbvPE7z/XBW9cFCORe01KuCiTBBEGNDG5BosFsNpkQBAEAQBAEAQHB00wEV9I6IW6RvXgcd0gGQvwIuD233LTfVxIZGjE08Wtx69CBbEEtcC0gkOBFiCMiCNxVDJZPI8xKOTyZkBWs1lyGIUAIApAQHSwD74dnzC7uzvivy/lFp2T8Z+T9UTthn3Ef7Wq6PQGHHsIirad9PMOq8ZEbWOHsubzBWM4KcdLMLIKcXFnzxjmES0VQ+nmHWYcjbJ7D7L28iqeyDhLSygurdcnFmiAtRqLwoMWVAUECyAoQpJzM8ESwlI1zkVnOR7FEdyIc2bejVBrv6UjZkzmd5VrhK/1Mu8DT+t/InDRHChBCHkdZ48Au8szvoAgCAIAgCAIAgCAjfT/AEIEkjqyn6rn5zMt1S/84tsJ38+1cV+DVj1ReTK7E4BWvVF5Mj+TCZm5FvvXDLA2ru+pXS7NvWyT+ZaKGX8vvb5rD2K7w/dGv/H4jw/dfkr6hJ+X3jzT2K7u+6I/x2I8P3X5HqEv5feE9iv7vuh/jsR4fuvyPUJfy+8J7Ff3fdD/AB2I8P3X5HqEv5feE9iu7vuh/jsR4fuvyb+DUz2TAuFu8cQuvB4eyuxuS6fg7+z8JbVY5TWSy/bvROGGfcx/tb8FZlwbSA8p6QdFRiFPrRgCeEExH843xk8Du4HvWi+niR/c5sTRxY8t1sQQ5haS1wILSQ4EWIIyII3FU75FC1lyZuR4ZK4AhuRAI6zdh71uWFtazS9DesHdJZpfdF/0VN+X/k3zT2S3u+6J9hv7vuiv0VN+X/k3zT2S3u+6I9hv7vuin0ZMPwE9hZ8yo9ku7vuh7Df3fdGT1We1mxHtc+MD3EpHAWPfIR7Mub55IpHgc8p+1LWN/LHdxPeV1V4HTuzsq7OUd2SJoVo9rObduqxlvDzK74pRWSLOMVFZIksC2QUklUAQBAEAQBAEAQBAUIQHPqMDp5MywA8skBqHRWl4O8R5ICn1UpeDvEeSAr9VaXg7xHkgH1VpeDvEeSAfVWm4O8R5ICrNF6YG9nZcx5IDtMaAABkBkBwCAqgCAi/0qaJ7cQgH+ZYB3CUfPx4rgxlGa1r5lZj8PmuJH5/kroJhLKhrRJsDGn3BddX/AIj5I7qPhx8kez+qtLwd4jyWw2j6q0vB3iPJAPqpS8HeI8kAGilLwd4jyQGaHR2mZnqX7T5IDpxRtYNVoDRwAsgL0AQBAEAQBAEAQBAEAQBAEAQBAEAQBAEAQBAWvYHAtcAQQQQdhB2goDlYRgbKV5Mdgywaxv5RlYe5QkkskQkkskddSSEAQBAEAQBAEAQBAEAQBAEAQBAEAQBAEAQBAEAQBAEAQBAEAQBAEAQBAEAQBAEAQBAf/9k="/>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26" name="Picture 2" descr="http://metaalmarketing.files.wordpress.com/2013/09/content_spinning_ej.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7649" y="1484785"/>
            <a:ext cx="7226007" cy="5108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5418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Content Marketing: </a:t>
            </a:r>
            <a:r>
              <a:rPr lang="nl-NL" u="sng" dirty="0"/>
              <a:t>Manager</a:t>
            </a:r>
          </a:p>
        </p:txBody>
      </p:sp>
      <p:sp>
        <p:nvSpPr>
          <p:cNvPr id="3" name="Tijdelijke aanduiding voor inhoud 2"/>
          <p:cNvSpPr>
            <a:spLocks noGrp="1"/>
          </p:cNvSpPr>
          <p:nvPr>
            <p:ph idx="1"/>
          </p:nvPr>
        </p:nvSpPr>
        <p:spPr>
          <a:xfrm>
            <a:off x="695284" y="1676896"/>
            <a:ext cx="10585292" cy="4129684"/>
          </a:xfrm>
        </p:spPr>
        <p:txBody>
          <a:bodyPr>
            <a:normAutofit/>
          </a:bodyPr>
          <a:lstStyle/>
          <a:p>
            <a:r>
              <a:rPr lang="nl-NL" dirty="0"/>
              <a:t>Neem mensen aan die kunnen en willen schrijven</a:t>
            </a:r>
          </a:p>
          <a:p>
            <a:r>
              <a:rPr lang="nl-NL" dirty="0"/>
              <a:t>Zorgt voor een blogsite</a:t>
            </a:r>
          </a:p>
          <a:p>
            <a:r>
              <a:rPr lang="nl-NL" dirty="0"/>
              <a:t>Inspireert en helpt collega’s met ideeën voor blogs, b.v. middels ‘</a:t>
            </a:r>
            <a:r>
              <a:rPr lang="nl-NL" dirty="0" err="1"/>
              <a:t>keyword</a:t>
            </a:r>
            <a:r>
              <a:rPr lang="nl-NL" dirty="0"/>
              <a:t> analysis’ (waar zoeken klanten naar?)</a:t>
            </a:r>
          </a:p>
          <a:p>
            <a:r>
              <a:rPr lang="nl-NL" dirty="0"/>
              <a:t>Geeft (opbouwende) feedback op content van collega’s</a:t>
            </a:r>
          </a:p>
          <a:p>
            <a:r>
              <a:rPr lang="nl-NL" dirty="0"/>
              <a:t>Interviewt collega’s die niet over hun expertise willen/kunnen </a:t>
            </a:r>
            <a:r>
              <a:rPr lang="nl-NL" dirty="0" err="1"/>
              <a:t>bloggen</a:t>
            </a:r>
            <a:endParaRPr lang="nl-NL" dirty="0"/>
          </a:p>
          <a:p>
            <a:endParaRPr lang="nl-NL" dirty="0"/>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49</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098" name="Picture 2" descr="http://moderndentalmarketing.com/wp-content/uploads/2011/08/content-manag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8288" y="5589240"/>
            <a:ext cx="1594148" cy="1039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9492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4294967295"/>
          </p:nvPr>
        </p:nvSpPr>
        <p:spPr>
          <a:xfrm>
            <a:off x="4648200" y="6356351"/>
            <a:ext cx="2895600" cy="365125"/>
          </a:xfrm>
        </p:spPr>
        <p:txBody>
          <a:bodyPr/>
          <a:lstStyle/>
          <a:p>
            <a:endParaRPr lang="en-US" dirty="0"/>
          </a:p>
        </p:txBody>
      </p:sp>
      <p:sp>
        <p:nvSpPr>
          <p:cNvPr id="5" name="Tijdelijke aanduiding voor dianummer 4"/>
          <p:cNvSpPr>
            <a:spLocks noGrp="1"/>
          </p:cNvSpPr>
          <p:nvPr>
            <p:ph type="sldNum" sz="quarter" idx="12"/>
          </p:nvPr>
        </p:nvSpPr>
        <p:spPr/>
        <p:txBody>
          <a:bodyPr/>
          <a:lstStyle/>
          <a:p>
            <a:fld id="{8B37D5FE-740C-46F5-801A-FA5477D9711F}" type="slidenum">
              <a:rPr lang="en-US" smtClean="0"/>
              <a:pPr/>
              <a:t>5</a:t>
            </a:fld>
            <a:endParaRPr lang="en-US"/>
          </a:p>
        </p:txBody>
      </p:sp>
      <p:pic>
        <p:nvPicPr>
          <p:cNvPr id="6"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664" y="692697"/>
            <a:ext cx="6026909" cy="57489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77470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Content Marketing: </a:t>
            </a:r>
            <a:r>
              <a:rPr lang="nl-NL" dirty="0" err="1"/>
              <a:t>Bloggen</a:t>
            </a:r>
            <a:endParaRPr lang="nl-NL" dirty="0"/>
          </a:p>
        </p:txBody>
      </p:sp>
      <p:sp>
        <p:nvSpPr>
          <p:cNvPr id="4" name="Tijdelijke aanduiding voor voettekst 3"/>
          <p:cNvSpPr>
            <a:spLocks noGrp="1"/>
          </p:cNvSpPr>
          <p:nvPr>
            <p:ph type="ftr" sz="quarter" idx="4294967295"/>
          </p:nvPr>
        </p:nvSpPr>
        <p:spPr>
          <a:xfrm>
            <a:off x="4648200" y="6356351"/>
            <a:ext cx="2895600" cy="365125"/>
          </a:xfrm>
        </p:spPr>
        <p:txBody>
          <a:bodyPr/>
          <a:lstStyle/>
          <a:p>
            <a:endParaRPr lang="en-US" dirty="0"/>
          </a:p>
        </p:txBody>
      </p:sp>
      <p:sp>
        <p:nvSpPr>
          <p:cNvPr id="5" name="Tijdelijke aanduiding voor dianummer 4"/>
          <p:cNvSpPr>
            <a:spLocks noGrp="1"/>
          </p:cNvSpPr>
          <p:nvPr>
            <p:ph type="sldNum" sz="quarter" idx="12"/>
          </p:nvPr>
        </p:nvSpPr>
        <p:spPr/>
        <p:txBody>
          <a:bodyPr/>
          <a:lstStyle/>
          <a:p>
            <a:fld id="{8B37D5FE-740C-46F5-801A-FA5477D9711F}" type="slidenum">
              <a:rPr lang="en-US" smtClean="0"/>
              <a:pPr/>
              <a:t>50</a:t>
            </a:fld>
            <a:endParaRPr lang="en-US"/>
          </a:p>
        </p:txBody>
      </p:sp>
      <p:pic>
        <p:nvPicPr>
          <p:cNvPr id="8" name="Picture 2" descr="http://socialmediatoday.com/sites/socialmediatoday.com/files/blogging_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712" y="1823639"/>
            <a:ext cx="4914900" cy="3448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1035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ww.agreedo.com/blog/upload/2013/11/blog-wor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153" y="2276872"/>
            <a:ext cx="2849893" cy="213742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a:bodyPr>
          <a:lstStyle/>
          <a:p>
            <a:r>
              <a:rPr lang="nl-NL" dirty="0" err="1"/>
              <a:t>Bloggen</a:t>
            </a:r>
            <a:r>
              <a:rPr lang="nl-NL" dirty="0"/>
              <a:t>: </a:t>
            </a:r>
            <a:r>
              <a:rPr lang="nl-NL" u="sng" dirty="0"/>
              <a:t>Waarom?</a:t>
            </a:r>
          </a:p>
        </p:txBody>
      </p:sp>
      <p:sp>
        <p:nvSpPr>
          <p:cNvPr id="3" name="Tijdelijke aanduiding voor inhoud 2"/>
          <p:cNvSpPr>
            <a:spLocks noGrp="1"/>
          </p:cNvSpPr>
          <p:nvPr>
            <p:ph idx="1"/>
          </p:nvPr>
        </p:nvSpPr>
        <p:spPr>
          <a:xfrm>
            <a:off x="904526" y="1531938"/>
            <a:ext cx="10677874" cy="4464496"/>
          </a:xfrm>
        </p:spPr>
        <p:txBody>
          <a:bodyPr>
            <a:normAutofit fontScale="92500" lnSpcReduction="10000"/>
          </a:bodyPr>
          <a:lstStyle/>
          <a:p>
            <a:r>
              <a:rPr lang="nl-NL" dirty="0"/>
              <a:t>Maakt je (site) interessanter voor Google (levendiger) -&gt; hogere ranking</a:t>
            </a:r>
            <a:endParaRPr lang="en-US" dirty="0"/>
          </a:p>
          <a:p>
            <a:r>
              <a:rPr lang="en-US" dirty="0" err="1"/>
              <a:t>Eenvoudig</a:t>
            </a:r>
            <a:r>
              <a:rPr lang="en-US" dirty="0"/>
              <a:t> </a:t>
            </a:r>
            <a:r>
              <a:rPr lang="en-US" dirty="0" err="1"/>
              <a:t>te</a:t>
            </a:r>
            <a:r>
              <a:rPr lang="en-US" dirty="0"/>
              <a:t> </a:t>
            </a:r>
            <a:r>
              <a:rPr lang="en-US" dirty="0" err="1"/>
              <a:t>delen</a:t>
            </a:r>
            <a:r>
              <a:rPr lang="en-US" dirty="0"/>
              <a:t> via social media</a:t>
            </a:r>
          </a:p>
          <a:p>
            <a:r>
              <a:rPr lang="en-US" dirty="0"/>
              <a:t>Lange-</a:t>
            </a:r>
            <a:r>
              <a:rPr lang="en-US" dirty="0" err="1"/>
              <a:t>termijneffect</a:t>
            </a:r>
            <a:r>
              <a:rPr lang="en-US" dirty="0"/>
              <a:t> </a:t>
            </a:r>
            <a:r>
              <a:rPr lang="en-US" dirty="0" err="1"/>
              <a:t>vergeleken</a:t>
            </a:r>
            <a:r>
              <a:rPr lang="en-US" dirty="0"/>
              <a:t> met </a:t>
            </a:r>
            <a:r>
              <a:rPr lang="en-US" dirty="0" err="1"/>
              <a:t>advertenties</a:t>
            </a:r>
            <a:endParaRPr lang="en-US" dirty="0"/>
          </a:p>
          <a:p>
            <a:r>
              <a:rPr lang="en-US" dirty="0"/>
              <a:t>Je </a:t>
            </a:r>
            <a:r>
              <a:rPr lang="en-US" dirty="0" err="1"/>
              <a:t>toont</a:t>
            </a:r>
            <a:r>
              <a:rPr lang="en-US" dirty="0"/>
              <a:t> je </a:t>
            </a:r>
            <a:r>
              <a:rPr lang="en-US" dirty="0" err="1"/>
              <a:t>mening</a:t>
            </a:r>
            <a:r>
              <a:rPr lang="en-US" dirty="0"/>
              <a:t> </a:t>
            </a:r>
            <a:r>
              <a:rPr lang="en-US" dirty="0" err="1"/>
              <a:t>en</a:t>
            </a:r>
            <a:r>
              <a:rPr lang="en-US" dirty="0"/>
              <a:t> </a:t>
            </a:r>
            <a:r>
              <a:rPr lang="en-US" dirty="0" err="1"/>
              <a:t>vindt</a:t>
            </a:r>
            <a:r>
              <a:rPr lang="en-US" dirty="0"/>
              <a:t> </a:t>
            </a:r>
            <a:r>
              <a:rPr lang="en-US" dirty="0" err="1"/>
              <a:t>gelijkdenkenden</a:t>
            </a:r>
            <a:endParaRPr lang="en-US" dirty="0"/>
          </a:p>
          <a:p>
            <a:r>
              <a:rPr lang="en-US" dirty="0" err="1"/>
              <a:t>Versterkt</a:t>
            </a:r>
            <a:r>
              <a:rPr lang="en-US" dirty="0"/>
              <a:t> je ‘thought leadership’ (je </a:t>
            </a:r>
            <a:r>
              <a:rPr lang="en-US" dirty="0" err="1"/>
              <a:t>krijgt</a:t>
            </a:r>
            <a:r>
              <a:rPr lang="en-US" dirty="0"/>
              <a:t>, </a:t>
            </a:r>
            <a:r>
              <a:rPr lang="en-US" dirty="0" err="1"/>
              <a:t>structureert</a:t>
            </a:r>
            <a:r>
              <a:rPr lang="en-US" dirty="0"/>
              <a:t> </a:t>
            </a:r>
            <a:r>
              <a:rPr lang="en-US" dirty="0" err="1"/>
              <a:t>én</a:t>
            </a:r>
            <a:r>
              <a:rPr lang="en-US" dirty="0"/>
              <a:t> </a:t>
            </a:r>
            <a:r>
              <a:rPr lang="en-US" dirty="0" err="1"/>
              <a:t>deelt</a:t>
            </a:r>
            <a:r>
              <a:rPr lang="en-US" dirty="0"/>
              <a:t> </a:t>
            </a:r>
            <a:r>
              <a:rPr lang="en-US" dirty="0" err="1"/>
              <a:t>meer</a:t>
            </a:r>
            <a:r>
              <a:rPr lang="en-US" dirty="0"/>
              <a:t> </a:t>
            </a:r>
            <a:r>
              <a:rPr lang="en-US" dirty="0" err="1"/>
              <a:t>kennis</a:t>
            </a:r>
            <a:r>
              <a:rPr lang="en-US" dirty="0"/>
              <a:t>)</a:t>
            </a:r>
          </a:p>
          <a:p>
            <a:r>
              <a:rPr lang="en-US" dirty="0"/>
              <a:t>Blog is </a:t>
            </a:r>
            <a:r>
              <a:rPr lang="en-US" dirty="0" err="1"/>
              <a:t>goede</a:t>
            </a:r>
            <a:r>
              <a:rPr lang="en-US" dirty="0"/>
              <a:t> ‘</a:t>
            </a:r>
            <a:r>
              <a:rPr lang="en-US" dirty="0" err="1"/>
              <a:t>glijbaan</a:t>
            </a:r>
            <a:r>
              <a:rPr lang="en-US" dirty="0"/>
              <a:t>’ </a:t>
            </a:r>
            <a:r>
              <a:rPr lang="en-US" dirty="0" err="1"/>
              <a:t>naar</a:t>
            </a:r>
            <a:r>
              <a:rPr lang="en-US" dirty="0"/>
              <a:t> je </a:t>
            </a:r>
            <a:r>
              <a:rPr lang="en-US" dirty="0" err="1"/>
              <a:t>bedrijf</a:t>
            </a:r>
            <a:endParaRPr lang="en-US" dirty="0"/>
          </a:p>
          <a:p>
            <a:r>
              <a:rPr lang="nl-NL" dirty="0"/>
              <a:t>Mensen vertrouwen </a:t>
            </a:r>
            <a:r>
              <a:rPr lang="nl-NL" dirty="0" err="1"/>
              <a:t>bloggers</a:t>
            </a:r>
            <a:endParaRPr lang="nl-NL" dirty="0"/>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51</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35839831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209800" y="3645025"/>
            <a:ext cx="7772400" cy="1470025"/>
          </a:xfrm>
        </p:spPr>
        <p:txBody>
          <a:bodyPr>
            <a:normAutofit fontScale="90000"/>
          </a:bodyPr>
          <a:lstStyle/>
          <a:p>
            <a:r>
              <a:rPr lang="nl-NL" dirty="0"/>
              <a:t>‘The </a:t>
            </a:r>
            <a:r>
              <a:rPr lang="nl-NL" dirty="0" err="1"/>
              <a:t>cost</a:t>
            </a:r>
            <a:r>
              <a:rPr lang="nl-NL" dirty="0"/>
              <a:t> of </a:t>
            </a:r>
            <a:r>
              <a:rPr lang="nl-NL" dirty="0" err="1"/>
              <a:t>remaining</a:t>
            </a:r>
            <a:r>
              <a:rPr lang="nl-NL" dirty="0"/>
              <a:t> </a:t>
            </a:r>
            <a:r>
              <a:rPr lang="nl-NL" dirty="0" err="1"/>
              <a:t>anonymous</a:t>
            </a:r>
            <a:r>
              <a:rPr lang="nl-NL" dirty="0"/>
              <a:t> </a:t>
            </a:r>
            <a:r>
              <a:rPr lang="nl-NL" dirty="0" err="1"/>
              <a:t>may</a:t>
            </a:r>
            <a:r>
              <a:rPr lang="nl-NL" dirty="0"/>
              <a:t> </a:t>
            </a:r>
            <a:r>
              <a:rPr lang="nl-NL" dirty="0" err="1"/>
              <a:t>one</a:t>
            </a:r>
            <a:r>
              <a:rPr lang="nl-NL" dirty="0"/>
              <a:t> </a:t>
            </a:r>
            <a:r>
              <a:rPr lang="nl-NL" dirty="0" err="1"/>
              <a:t>day</a:t>
            </a:r>
            <a:r>
              <a:rPr lang="nl-NL" dirty="0"/>
              <a:t> </a:t>
            </a:r>
            <a:r>
              <a:rPr lang="nl-NL" dirty="0" err="1"/>
              <a:t>be</a:t>
            </a:r>
            <a:r>
              <a:rPr lang="nl-NL" dirty="0"/>
              <a:t> </a:t>
            </a:r>
            <a:r>
              <a:rPr lang="nl-NL" dirty="0" err="1"/>
              <a:t>irrelevance</a:t>
            </a:r>
            <a:r>
              <a:rPr lang="nl-NL" dirty="0"/>
              <a:t>’</a:t>
            </a:r>
          </a:p>
        </p:txBody>
      </p:sp>
      <p:sp>
        <p:nvSpPr>
          <p:cNvPr id="3" name="Ondertitel 2"/>
          <p:cNvSpPr>
            <a:spLocks noGrp="1"/>
          </p:cNvSpPr>
          <p:nvPr>
            <p:ph type="subTitle" idx="1"/>
          </p:nvPr>
        </p:nvSpPr>
        <p:spPr>
          <a:xfrm>
            <a:off x="2895600" y="5131935"/>
            <a:ext cx="6400800" cy="1752600"/>
          </a:xfrm>
        </p:spPr>
        <p:txBody>
          <a:bodyPr>
            <a:normAutofit/>
          </a:bodyPr>
          <a:lstStyle/>
          <a:p>
            <a:r>
              <a:rPr lang="en-US" dirty="0"/>
              <a:t>Eric Schmidt</a:t>
            </a:r>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52</a:t>
            </a:fld>
            <a:endParaRPr lang="en-US" dirty="0"/>
          </a:p>
        </p:txBody>
      </p:sp>
      <p:pic>
        <p:nvPicPr>
          <p:cNvPr id="1026" name="Picture 2" descr="http://images.dailytech.com/nimage/eric-schmidt-goog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8043" y="2204864"/>
            <a:ext cx="2376264" cy="1583186"/>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txBox="1">
            <a:spLocks/>
          </p:cNvSpPr>
          <p:nvPr/>
        </p:nvSpPr>
        <p:spPr>
          <a:xfrm>
            <a:off x="1981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t>Collega’s en </a:t>
            </a:r>
            <a:r>
              <a:rPr lang="nl-NL" dirty="0" err="1"/>
              <a:t>Bloggen</a:t>
            </a:r>
            <a:endParaRPr lang="nl-NL" dirty="0"/>
          </a:p>
        </p:txBody>
      </p:sp>
    </p:spTree>
    <p:extLst>
      <p:ext uri="{BB962C8B-B14F-4D97-AF65-F5344CB8AC3E}">
        <p14:creationId xmlns:p14="http://schemas.microsoft.com/office/powerpoint/2010/main" val="29141046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Collega’s (allemaal!)</a:t>
            </a:r>
          </a:p>
        </p:txBody>
      </p:sp>
      <p:sp>
        <p:nvSpPr>
          <p:cNvPr id="3" name="Tijdelijke aanduiding voor inhoud 2"/>
          <p:cNvSpPr>
            <a:spLocks noGrp="1"/>
          </p:cNvSpPr>
          <p:nvPr>
            <p:ph idx="1"/>
          </p:nvPr>
        </p:nvSpPr>
        <p:spPr/>
        <p:txBody>
          <a:bodyPr>
            <a:normAutofit lnSpcReduction="10000"/>
          </a:bodyPr>
          <a:lstStyle/>
          <a:p>
            <a:r>
              <a:rPr lang="nl-NL" dirty="0"/>
              <a:t>Toon je kennis:</a:t>
            </a:r>
          </a:p>
          <a:p>
            <a:pPr lvl="1"/>
            <a:r>
              <a:rPr lang="nl-NL" dirty="0"/>
              <a:t>Zoek uit wat je ‘stokpaardje’ is</a:t>
            </a:r>
          </a:p>
          <a:p>
            <a:pPr lvl="1"/>
            <a:r>
              <a:rPr lang="nl-NL" dirty="0"/>
              <a:t>Houd alle ontwikkelingen hierover in de gaten</a:t>
            </a:r>
          </a:p>
          <a:p>
            <a:pPr lvl="1"/>
            <a:r>
              <a:rPr lang="nl-NL" dirty="0"/>
              <a:t>Stuur interessante links over het onderwerp naar je volgers (‘content </a:t>
            </a:r>
            <a:r>
              <a:rPr lang="nl-NL" dirty="0" err="1"/>
              <a:t>curation</a:t>
            </a:r>
            <a:r>
              <a:rPr lang="nl-NL" dirty="0"/>
              <a:t>’)</a:t>
            </a:r>
          </a:p>
          <a:p>
            <a:pPr lvl="1"/>
            <a:r>
              <a:rPr lang="nl-NL" dirty="0"/>
              <a:t>Schrijf blogs over jouw ‘stokpaardje’ (zelfverzekerd)</a:t>
            </a:r>
          </a:p>
          <a:p>
            <a:pPr lvl="1"/>
            <a:r>
              <a:rPr lang="nl-NL" dirty="0"/>
              <a:t>Reageer op reacties op je blogs</a:t>
            </a:r>
          </a:p>
          <a:p>
            <a:r>
              <a:rPr lang="nl-NL" dirty="0"/>
              <a:t>Toon de wereld het plezier binnen je bedrijf via Instagram, </a:t>
            </a:r>
            <a:r>
              <a:rPr lang="nl-NL" dirty="0" err="1"/>
              <a:t>Twitter</a:t>
            </a:r>
            <a:r>
              <a:rPr lang="nl-NL" dirty="0"/>
              <a:t> etc.</a:t>
            </a:r>
          </a:p>
          <a:p>
            <a:pPr lvl="1"/>
            <a:endParaRPr lang="nl-NL" dirty="0"/>
          </a:p>
          <a:p>
            <a:endParaRPr lang="nl-NL" dirty="0"/>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53</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26" name="Picture 2" descr="http://www.tibbr.com/blog/wp-content/uploads/2012/11/image.axd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4313" y="1124745"/>
            <a:ext cx="1315561" cy="141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76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err="1"/>
              <a:t>Social</a:t>
            </a:r>
            <a:r>
              <a:rPr lang="nl-NL" dirty="0"/>
              <a:t> Media Marketing</a:t>
            </a:r>
          </a:p>
        </p:txBody>
      </p:sp>
      <p:sp>
        <p:nvSpPr>
          <p:cNvPr id="4" name="Tijdelijke aanduiding voor voettekst 3"/>
          <p:cNvSpPr>
            <a:spLocks noGrp="1"/>
          </p:cNvSpPr>
          <p:nvPr>
            <p:ph type="ftr" sz="quarter" idx="4294967295"/>
          </p:nvPr>
        </p:nvSpPr>
        <p:spPr>
          <a:xfrm>
            <a:off x="4648200" y="6356351"/>
            <a:ext cx="2895600" cy="365125"/>
          </a:xfrm>
        </p:spPr>
        <p:txBody>
          <a:bodyPr/>
          <a:lstStyle/>
          <a:p>
            <a:endParaRPr lang="en-US" dirty="0"/>
          </a:p>
        </p:txBody>
      </p:sp>
      <p:sp>
        <p:nvSpPr>
          <p:cNvPr id="5" name="Tijdelijke aanduiding voor dianummer 4"/>
          <p:cNvSpPr>
            <a:spLocks noGrp="1"/>
          </p:cNvSpPr>
          <p:nvPr>
            <p:ph type="sldNum" sz="quarter" idx="12"/>
          </p:nvPr>
        </p:nvSpPr>
        <p:spPr/>
        <p:txBody>
          <a:bodyPr/>
          <a:lstStyle/>
          <a:p>
            <a:fld id="{8B37D5FE-740C-46F5-801A-FA5477D9711F}" type="slidenum">
              <a:rPr lang="en-US" smtClean="0"/>
              <a:pPr/>
              <a:t>54</a:t>
            </a:fld>
            <a:endParaRPr lang="en-US"/>
          </a:p>
        </p:txBody>
      </p:sp>
      <p:pic>
        <p:nvPicPr>
          <p:cNvPr id="8" name="Picture 4" descr="http://www.yargon.nl/wp-content/uploads/2013/08/Social-media-Doe-eens-ge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7768" y="1700808"/>
            <a:ext cx="4320480"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2267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err="1"/>
              <a:t>Social</a:t>
            </a:r>
            <a:r>
              <a:rPr lang="nl-NL" dirty="0"/>
              <a:t> Media: </a:t>
            </a:r>
            <a:r>
              <a:rPr lang="nl-NL" u="sng" dirty="0"/>
              <a:t>Algemeen</a:t>
            </a:r>
          </a:p>
        </p:txBody>
      </p:sp>
      <p:sp>
        <p:nvSpPr>
          <p:cNvPr id="3" name="Tijdelijke aanduiding voor inhoud 2"/>
          <p:cNvSpPr>
            <a:spLocks noGrp="1"/>
          </p:cNvSpPr>
          <p:nvPr>
            <p:ph idx="1"/>
          </p:nvPr>
        </p:nvSpPr>
        <p:spPr/>
        <p:txBody>
          <a:bodyPr>
            <a:normAutofit/>
          </a:bodyPr>
          <a:lstStyle/>
          <a:p>
            <a:r>
              <a:rPr lang="nl-NL" dirty="0"/>
              <a:t>Zet bedrijfsaccounts op voor elk sociaal netwerk, maar focus ligt op (ondersteunen) bij persoonlijke accounts van collega’s</a:t>
            </a:r>
          </a:p>
          <a:p>
            <a:r>
              <a:rPr lang="nl-NL" dirty="0"/>
              <a:t>‘The big </a:t>
            </a:r>
            <a:r>
              <a:rPr lang="nl-NL" dirty="0" err="1"/>
              <a:t>four</a:t>
            </a:r>
            <a:r>
              <a:rPr lang="nl-NL" dirty="0"/>
              <a:t>’: Facebook, Twitter, LinkedIn en Instagram</a:t>
            </a:r>
          </a:p>
          <a:p>
            <a:r>
              <a:rPr lang="nl-NL" dirty="0"/>
              <a:t>‘</a:t>
            </a:r>
            <a:r>
              <a:rPr lang="nl-NL" dirty="0" err="1"/>
              <a:t>Coming</a:t>
            </a:r>
            <a:r>
              <a:rPr lang="nl-NL" dirty="0"/>
              <a:t> up’: Pinterest, Tik Tok</a:t>
            </a:r>
          </a:p>
          <a:p>
            <a:r>
              <a:rPr lang="nl-NL" dirty="0"/>
              <a:t>E-mail nieuwsbrief? Schrijf vanuit klantbehoeften, niet die van jou</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55</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 name="AutoShape 2" descr="data:image/jpeg;base64,/9j/4AAQSkZJRgABAQAAAQABAAD/2wCEAAkGBhMSEBUUEhQVFBUUFRUVGBUVFRQYFxUVFBQVFBQYFBUXHCYfFxokHBQUHy8gIycpLCwsFR4xNTAqNSYrLCkBCQoKDgwOGg8PGiwkHyQsLCwtKywsKSwsKSwsLCwsLCwqLCwsLCwsLCwpLCwsLCwsKSkpLCwpLCwsLCksLCwsLP/AABEIAKkBKgMBIgACEQEDEQH/xAAcAAACAwEBAQEAAAAAAAAAAAAFBgMEBwIBAAj/xABHEAABAwIEAwQHBQQIBAcAAAABAAIDBBEFEiExBkFREyJhcQcyQoGRobEUI1LB0XKC4fAVMzQ1YrLS8SRTc5IWVHR1g7PC/8QAGgEAAgMBAQAAAAAAAAAAAAAAAgQAAQMFBv/EADERAAICAQMCAwUIAwEAAAAAAAECAAMRBCExEkETIlEFMmFxkRQjscHR4fDxQoGhFf/aAAwDAQACEQMRAD8AynBOG3SkOdo36p+oKRkTQGgKvGQ0WGgUvbBWBJCLXLpswQaTEeQXUNUm69OW3MXsvC7CHmOuvXBD4ahXop77on0+OICX55kUsYI1VeOqkh9Rxy9FffH0UD2JUjGxjQOeIbw+tiqIshN3W1va/wAEvY3wk6MZmajp0965hzRSCRm4+aPYfxM2T7ucZSTp08/FBuJcRI3uZ5K7FKDsnDEuEmyNL49+Xj5pTnwlzHWIIK6Wn1pXZ+Jx9X7NWzzV7GdNKkaVxFSvRCnosp6px9bWBtuZzK/ZVzNh9hO6WBE4LBQMbZemYBceyxrDlp6SihKF6UEuCSyHV2L2OWPVx6clWNQ+Z2SIebuQUOIVDKUZW96Q7lKPZjyrzG1TbLcSxS0XezSHM48kbp6YO30ShhWKku751KaaOoWQqU7tuZZtbttPMQ4UzjNGbOCG0+KyQO7OcHwP8U3UlQpa3DYp2ZXgIwvT7srrz70ERva8XaQQq89HdDa3Cp6N2Zl3x9OiI4bi7JhvZ3QrRXztBK43Ejp5ZYhZu3n9FDXvdKe9yRd9MCFCabRHBi+6hB3ChOAMJ2TIaXwXwp1RAPMNXZPdOIKpMJY0baq3YBWsgUDqXMTc7KAAQSxY5M4dMAELmqnPdkjFyULxzFzE/JfQojiGJsoaRslsz5LAeJIvvyCKV8ZLW1sVFHmec0h+JPQeCQq/FpJ5C6Q6cm8gqFbXvmf2kjrk/AeAXULC5wa3UlaKAJmd40cG4SypeQ828E9w+jeC+uo6XKCcGcOCHvu9Ypwq+IYoLdo4C/isyxJ2h4Ep4zgtLTQEizHAaHZZ6eMJRoACOuuqfuIsGjroszX7C4sfr1WbSYQ4EjTQkfBEgBG8FiRJX1NkPqcQJ0GyrzyOJ1USfp0+N2i1l2dlluKZXIpkKaUVwfDJah2WJpcefQeZThIA3ivSSdpegqEQgqFRZgk4m7Exuz9LfO/RaJgvozGUGZxueQ5LCy1E5MNKnaLEM6nyA7JnxH0eZReFxuORSpLE+J2V4LSFh5LRtNfPUd54Y1FLRhw1VtkgO66DUo6FOY2jhhtIqbFJoW2zXbceYH5o9V1EEkXV1t/FCOzXscIGwWeIchEFuWilyqYnRRPcrknEklgqdBRPrJC1ndY095y+rX3aQFTwbGXMp5YWHLK4nKfNZWEgbTSsDMfxhkdNTu7OxIbuN1l72F7i46kklN/B+G1bn/eghhbY3de56hV8c4bdTyEgXYTcHolx5eJdmeYq/ZyCi+GYll0cunUoKqS09kYbMyjbS1viicNas/gxB0Z8EXpMba7nYowZI5/aA4WdqEpYvgIDyYjlduLK7FiHivqquDWl7zYcvFY37Lkczaj3sdpFw7jTnF0cg7zfmjRYlnh6nc+Z0xFmnQeSaVvWSVHVAsADbSMsXOVWGU4cbE2UDYyLgm60gSCcC9wFQqH9ERlah1SFJIpcSYZn7w5K/TiKsphTz6Obax8RsQeqZ6CgYIz21jn9UDX+SlfHaENfZgtbZTmSJvEPC81LqRnj5PH/AOuiucEZC4k2umTDuIi0dnOMzdten5qniPCFj9ooHDqYr6H9noVZPYygMRmq8T7CB0u9hyWZ4rislRJmedOQ6JkoOKmm8M4LHbFrtCEI4mp6Zhb2Ru462H86IllNIcNx2ohaWMkOU9eSquq3k3LjfzKpmWx53KMM4QqnAERnUX366o8hYOCZfqaMPHihE9MWnVGKOubINND0U0kAcLFdVWBGROacqcGLwW0eijEIHQ5GRlr2+sbbnzSXwz6OpKqQE92LmeZ8AtmwbBIqWMMiaGgDfr5pHV2qR0jmOUIR5pb+xszZsozdbIdxJxEyjiL3AnoAFQxb0gUtPM2JzrkmxI2b59FzxPxXRxwXlc14cNGixJSiocjIm7OMHBkXD3pDgqAQ89m4cj+SWOM+J4p35YgDlOr+vks7mrGukcWDK0kkDoFNDMummlVW6og17MOmMUNQr8b7hB6KPmUUjcldRYG2EZorK7mWmldNUTCLa78l21yVjM6JUExU7jdRSMuFckv4PhzHQPdMWtzaMJ3StxBgoY/uk+DrW1V9kxhex1i9jT6u9vEBMkEsNbC8C5yna1nX6BDJF3hnj6SnIjqO8zYO6ea0H+kI5mXFnscFnc3Br3yOjaWlwbmy8wPFCqOuqKCSwvYHWM/ksWr7rNQ+djHjFeGCAXwajm39Erz8wRY9CnzhfiqCqb3TlfzYeqo8YmjY5rZbiR22Tf5LESmSZ/UxKg8G+m/gnfD+Do6huaKZ1r2IIFx5qeswqloG5nfeScgdTfyRdeJBWTAmHUxhj7SodYeyzmVJS0j6l+eTRg9Vn6r6CnfPJ2k37rOQCPQtsjSvJ6mhM4UYWW6ZgaLW0UjmG1xsqwfY2IIXzqjkN+iYAmBOJauvexPRGMEwS4zSc+SOfYmWtZUcCQZMRZGKjVRCxvsnXEMFBGiXZ6MsPeFwpJmLUFa6GQOAL2gWseQ8EYbUU9Q21tT13C8romudcC2iEz0NiS3R3UKYlytjHCbge532na26BxSTUr9L6bj9U54VxDlbkl7jhs47Eeat1uAxzZnjVzhpY6XVZ9ZcUqqmpcRbaQCOUbPGhv5/kUp4lwLWRvsxnai+jmkbeIJ0TLWYI5rjbuuCqzPrQLRvcPn9UW44g4zJ+G+EW0o7esyl49Vg1y/qUXPFL76MFuXlyQWhwed5zTyFx8SjIw89VUuZ7XYfLA/vNc0gkB1iAbdOqcfR46CpnDKlwaRsDoHpnhraevgbI5hka2QWaBd5OwzN5AJE4w4fkhqXuYwhgs4OYCAzwuOYRrYwGAYLICckT9CRsZEzSzWge6yz3jfj1xa6KlPgX/6Vn7OP6p0QhlkLoxpf2j5nmpY5Q4XabhMaapTuYvfYw2EX5nuLiXXJJ1J3K5c8nc3RuqoQ8dD1Ql1GQ6x+K6RIAyYmMscCRMYSdEboKTLqd1WpYLK+wrnXagvsOI/VSF3PMIROVhsqGdvbcW0uoP6VBdlCxrqaw4WFbatS9TRmoxmOuyZKJkdtgkelxG3NH6ape1rXuBDXbHkU99nCDE532hrN+0YajC2SN07ruqA1mHujNnfEIvSV10Qu17bOFwl3qjFd2OYlvYqYidG/PG4sd4bHzCZcRwQs1Z3m/MIQ6NKkY5joIIyJJheMOOWEfdSSHvzE3J8laxnhWSZ92m+ze9u7qfJCKigDxr7iNx5K1h+PywNcybPIw7Pae+0DldD8pcXsQwZ9PMcjsr2ndq8rcRFS9hqnPjfGLCRg5LQ6nD6eqjbLmylzLg3Fh59SlM0I5gFCVDbwg2Npfw3iWnpICymzzSONy4jcnmUPhpnyyGWc3edhyHgFZhomt2AHuVtjFS1gbyy5M7jCl7SyhfoLobW4kQ4RxgukdoGhbKpY4EyZgoyZexHGcthq5x0a0bkpp4R4ecGiSoHfOob+EKtwlwcIvvp+/MfgzwCcWuVswAwv1ggEnLfSThekKNrkHxziNsIytN3n5eayVSxwITMFGTLBxMMkLHG46/qpqiibILiyA4Nhz5j2kl7HXzRiaB0PeYbtG7T+SNgAcCCpJGTAOIYMW7D3IRJAn+GRsrLoViWCX1CGHEmpog4ai6ihje1pa17sp8dR4Ao1NCWGx0/NQGFSXBbqcne58SvW0yJdivDDZSSUxEvsisPaorqSTKaaplhJMD3MJ3ym17dVo2AcXRVb2xESNe6IsLHW7MWHecOrlnPuJ8l00ahzSWuGocDYjyKsiSNmK8Bd1jqbtCXvLckgsdPa8GpbqKSSnlczMLtNjY3CaeE+PHwksqO93HWkN3OcfZaegS/iFc6aQvcGgn8IsFakjiUQDsZGKyQ8x8F00czqVENNwQDsVNdGzs3JlKirwJK0rrtVWdIiMVHYa7rfTaY3H4RTV6xdMu/J4EpTOc7TU+ColtjdM3D2VtZFn9Uuyn3iyucY8BzU8jnxtL4nG4LRfLfWxC6w8OlvC4/OcoGy5PF5/KCuFKL7VUsicSGk94jl71tWJcONdR9iNSxvdPO42SN6GaB4Mzi1uQkDX1gR4LWLLkaq4m3btOtpqVWrHrMXo68tJa7QtNj5hHKTEx1Ryf0cxSVL5nvNnG+RunxReHhGmaLCMeZOq0bU1mZLpXHeBKerBVXEMFD+9HoenIqtib2QzljCdN2ndqu0tZdRkDDMpbChxFySAtNiLELgxXTRidO2SMn2gLgpcCUZekx9HDiV4KIN0bcDe1zb4Kw2JSALptuYuOiCHOGtXL3KQgAmwsCb26KvK5SSUMWrSyNxG6P+jvDI20/2l/ekeTqdbC+gCXa6kdJG7QluxIBsD4lccJcXOoT2M4zRE3Dhrlv9Qtl3UqOfxmL7MGPH4TW6WqDxcXHmuG4tFmLS4Nc3cO0+F91Tp52yhssb87N+6d+myr4hhsVW1zJmagkBw3bpobrEAZ3hknG0EcX+kVsQMdOQ+TYuGzf1Kq8PYJUzxieQd6+YNd7fn0Qul4J+zVsZm79Pe4fyv7If+q1SMiwttyt0TVjpWoWv6xWtGsJaz/QlCh4hjtkk+6cNC12nwPNV8Z4ljylkZzE6XGwROqoI5RZ7Q7zGvxVOLhenBvl9xJslwU5MYYOdgZzwtmLCTsTojhC4iYGiwFgFSxbGGwt11cdggOWbaGMKN4Mx+JoPzQSy6mrXSOJcvNFZkWc5SLg29y5cu144qoUryhVbK7I1V8ikkydjl21QNcpWuRSSZqkaoWlSA/z4qSSVzr2vy2XLnrkhx2F/oou0uLqST0zWIPQgpojIe0ObqCgfD+E/a5xCCWkg65SQCOvRdVlNPQTFjxp09lw6tKf0WqFRKtwZyPaehbUAOnI7esIVUB3GhGo8wtV4F4vZUxCKUgSsFiD7QHMLMKOtZM27T5jmFy+nc1wcwlrhqCNwupqNOupTIPyM42j1jaVyrj5ib7DSsaSWtDb72AF1KsrwT0pSxANqWdoBpnb63vHNNlH6SaF41lyHo8ELg2aW1DuJ6evV1WDIaNK8S9P6QaBouahh8BqfgEvy+mekEuUMkLP+Zl2P7O5CzFNh/wATNDdWO4gXjXFGnEHhhHdDWm34ua8oq9LnF3ENNLUF8DNSbukbcNffqwjRy7w+pJAK6vlSoFtpysM9pC7xwqMVszKNyPgEOa9Uo3qcPXMd+ozrVp0DEtt87L0bKBr1Ky/IFBjMMkDmfPd7vNU6uXLY2JFxfLa+W+pCvsY0m0o2voLEXI0VJ0eUOIb3b302bfSw+qqSG8N4lidIII4Z2MZc5Wsa8TNIse05t1SzxLgJYS4tHZvcctjcDnl8CF7L2scglgfleAWkEXa5p3DgjtHxZ2+SJ0UbH6giU2ijib67mHdziFXEuI+FYxPQvzROuzmw7EeXLzWnYDxTDXMs12STd0Z5/qEuY1wfmlP2bJZwDmQl/wB5kNhmyn2dUoYjhElPMcpyyRn2XaX8CFt1B/e+v6zEoV3X6fpNozZQWuDS21zfbXk0K/E8WFtNBp0Cznhf0kAkRVoAdsJSNP3unmnSKLK4yZi8HUEEWtb6IGQrz/cJXB4/qFwV0HKnSVWdoda1xf3ckucXcain+6hs+d3Lkzxd+iFULHAls4UZMvcVcZNpRkZ35neqwcvF3QJXinkk78p7x1KFYdQHMZJDnkcblx3RhhWjEKOlfr6wVUnzN9PT95bY5SX8rH5KoJFTrsWDBa+qFK2sbpUbwnsWtepjtCM9a1u6iZiLTu26X21JcblXIHrsLoEVfNuZyDr2c+XYQ6wAju6/VcZFXppLahXvtPgPgk7NJg+WOV6oEeaYk1y7a5VwVK0pKPSw1ykDlAzXbz3/AFXYKkksMlIBsd1xmtqFyCvVJIXwjiJ8cXYRhkT5X2dPfvFrj15Jq4j4KE0LXQSGQxgMGpcHH2iXHZZ3Iy4sUTwjiaSnyteXSQsuRHewvyvbcKvlJKU+GT09nkZdSN+nUdEZwvHGy91/df8AI+Sc6aqiniObK9r480s+los3qsYOqQOJ8A7CUmNkghNsj3Ai+nyTWn1T0nbj0iGs0FepG+x9YbkgVSWjHRDsLx4ts2XVvJ3MeaPABwuCCOoXoKb0uGVnk76bdK3S/wBexgh9EOigkpfBGJY7KhJICe7tzP6Ib7UpXLRvRpZqGwv+z6SvS0Ivco1CbKjEByFlYbIvO22ta2TPV1VLUvSIQZIuzUgboZJVZd+e22vkoROSbn4dEdFDWn4RfV6tdOvqewhunqbm59wRWnqx1S1FmylwBLW2BdY2BOwJ2BW0cP0lP9mj7FrSwtGtgbm2ubxunbymnUACcbSrbrHJdsfzsPSJBAeNfiqc8Bb5deSK8TQxw1RbHYAtDi0bNcSdPDrZVY5gRY6rF6hYoYRqvUNQ5Q7gQW5gO4uOlyPmEOr8LbI3K4X0tc7o/UUXNuo6KmWJJlKnBnYrsWwZWQYXxRJDJG2q7PK4tidVhuWUQhps15HK9ru6H3opLgbKqM5BTMkEjjeCQujEOuV0ztg46IZJTA6EXCoTUzomOa0OfE57HyQXs14B1t10Hks8TSVMUwEtcWSCzhsQR7iCNwu8Hx+tou6z7yP8Drm3lzCbDjdLLSFsbb5iWshLC3sA0+0HX16WNigraW3+236rRXIGIDIG37+skn4/rZW5I4WxX0zakjyvsqmHYZlu55Lnu1c46m5V5kSlACs2ZGAMD4SlrAOTufjPWCy7Mqhe9Asax4R91pu76KV1tY3Sst3CDJl7FcbEYsNXfRAG1Bcbk3JQ0TlxuTclWonr1Ok0q0Ltz3M83rLmuO/HpDEEqK4XA6WQRxi7j8AOpS/DInL0YVbBUyNdbM5oy+NjrZTWMa6mcdplol67QjcQ+7hmOCPPPNl8gLX8OqofaKT/AJz/APsKj41rS+ryH1YwLDxOt0Hzhcyqp3QO7Hf5Tp23IjFVUbTLqOlfK4MjaXOOwAuf4BNFP6Oatzbns2+Bfr8hZNXD+ER0rMrBcn1nn1nHx6DwTBDMkRpiB5o2dWCfLMhxXh6em/rWEA7OGrT7wqLXLc5I2SMLHtDmuFi06grOuKuAnQ3lp7vi3Ld3M/VqxesrGK7Q3MVtd7abXXoKiaV2CsptJchtext1XJai0dY3s82ugyZNLE23QsKSSTD66SncHRONs7XOi9l4ab6p6/8AGtNUwS/aQcgLbxaGV53DW20DR1SGAvWxjoqxKkuJNhMhMGcRnUB9ri+40UdPdvquLfI/ku2Rjnf3fxUoZ4C+m1vPl5ogxG4lMoYYYZnoLj6xJ8ypmDw+FyuQF1mIBI5C51sbbadT4KyxPMpVCjCjEkzqOWqt5qConyjx2HmVXF+ZueqY0+nNpyeItqdSKRgcywJCTc7pl4Q4UlrpO7dsTT35LaD/AAt6u+nPx94H4Ekrn533ZTtPefzeRu2P8zsPNbbRUMcEbY42hjGCwA2A5k/qmr9SKh4dfP4fvEaNGbj4tvH4/tIKHBIYoOwYwdnaxaRfNfcuvuSsvx6VlPVOjoJpbE2cxjnZQ+/qsIPe/La/Qlxfx+6eT7JQXdmOQyM3eebYv8PV3w01TDwXwO2kaJJbOnI33EYPJnj1KXr+4HXZye35ma3L9qISvYD/AC9PgP5iZtHVG5JJJvqTe9+d780RpqtOXHHCTJW9rDG8zkjSMCz+pkuQBpz381ns8EsLssrHRno4EX8uvuT9VqXLtz6TiajT2aVt9x6xigqV3LTB+o0PyPmglPWIlBVLOynOxm1GpKnKmRviINjoVy6O/N1xaw9m3MEIi4h7bH3KiCuZbX0Geh094uXPeR9j0C6EaksvQFlGZHkXD1K4qvKVJJTr5rMcRuAVn9Q8l5J6p8qUp4nhhaSRt9PNdHQXLWxDd4nqq2cAjtKMcllpXBno57eETVDi1rhdrRvbqSsveFtvA+Oirwt0LHWmZGWW57WBC6GuvsRB0HGeTFNPSjElhn4QLiGE4U1xY2qLXjT8Qv4odJw1PHIySneHjMA2WM3tc+0OSU5acscWPFnNJBB3uruF41LSvD4nkWIu3kRzuEx4Vqp5X6vge8T66mcdS9PxG01zHOHI3wtlqJQyRrQHSWs0+YSr/R9J/wCfZ/2pzxtoq8Mc4e1GHjzAzLHRZI+z0e1COsjB42jHtB1pceQHPzj7g+EPlBd6rB7R5nwHNSVVK+F2V48jyI8CmeoIETg0WAYbAcrDSyndGyaIZxcOaD5XG4PIrl/bWLZI2j32FQuAd4qw1CuRTKrieEPgNx3mdeng79VBDUJjqDDIi+GQ4aBOKeA2zXlpgGyblmzX+X4Ss6liLCWvaQ4GxB0LSFtcc6G8Q8NRVjde7IB3ZAPk4cwlnX0jiWdjMnaf5Oi7YbkDqpsVwiWmkySi3Q+y4dWnmqrXLKb5h6qwdjI8wcbgeFj5IY1Rdo4jmQOV9h5KxS0znuAbqdbi2gHmqkzOmqQL6ppXRmzue1tlwHq5MzpsgOy8c9dzTlxubEgWuBa4F7fVSYVhUtVKIohdx1JJs1jRu555AKZlwXWSbHob+7YqQOvqERxmKmdJHDRkvt3HTuPdneecTPZZyBvrvtYkHPDJA8tLbFpIfGTs4b5TsD8vqnNLqBXseIhq9ObfMvI/7Hbg70gTUJDDeWAnWMnVl9zETseeXY+F7o3xTxxNiMgpKFr+zfoTs+XqD+CMc+vPTRZxBMHC4/iD0I5Ilg2NTUsolgdlcNOrXNvq1w5g2/2TrVox8RQM/wDIgtrgeG5OO/r8ptXBXBEdCzM6z53DvP5NH4I+jep3PwA94y45joW5RaSdwu2O+jR+KQjYdBufmlWt9MANKOyjLal3dIdrGzT1wfa8AemvjnEs75JC5xdJJI7U6lznE6eZPRKVadrG67v5+0au1KonRT/X7zR+HfSjUPqY45mRuZI9rO40tc0uIAI1NwCditFxbCY6mIxytBB2PNp5OaeRSZwDwL9ntPUC8xHdZuIgRz6vt8EzcRcSR0cJkkOpuGM5vdyA8Op5Je5ka0CkfT1jFCutJ8c5+fpMfqYzFK+Mm5je5hPXKSL/ACVmnqkHkrC97nuN3PcXHzcbn5lTwPuu2zKq5aeUSpms6axGGOs003Xgm1tZ1r5c1u7mte19/lbldU4LcyfcbHbTXpeysMqbgNLgS3lcaEjfLyXDut8Rsjiet0un8BMd+8sslBvY7fz+R+C7uoO2vvyFvcNh81WmxiFhs6VjT0LhdYxrMvOKryrqKoa8Xa4OHUEFfPUlyPCGxvncx4zZIzIGbZyOQXeJUQfAXPhEL9CwMuQ9p3BHUIfW0GYhwJY9uzmmxCnpeJZG52TyEOs0Mly5gANxbqVUkUK3Dug936dFUw7EJqWUSQuLXD5+DgtCxTC46gskje0GQWaCLGQjc2GyU67DbEtcLOBI+H1TtOqKjpfdZhZTk9S7GGJcfo8RA7f/AIaotbtAO48+K+p+AnPI/wCJgyc3h/LySbU0Jby/QquBZdakEr9y+31xOfZ09X3i7zZsf4wpqSj+y07xLJkyC2oaLWJJ/JZmJkLjfZTdsmtLQtCkDcnmJ6l2vbJm/wBRG7I7bY9ei54bkLqWK+4blPmwlv5K4Ghw6gj5KizB5G6RTOjbcnKGtIudT6wXj8T0wMKllxYi4PJLmLcOFt3w6jcs5j9n9ETpqeo5zh2pGsbeR8LK9GyTm5p/cI/NEjFDkQHRbBgxGjkVuORTcRSxdpZli8euW6N8vEqhFIukK+terE5ZYIxXOZW4tomy0cmbeNpe09C3X5jRZKHJ4424qbkdTxEOJ0kcDo0X9UdXHn0SKClLAAcR6vJWTterVJWOjdmbvsb7EKk0qRpWc0l6prnSEF1tNgOS5aVVMoG5/nyRrB8WjbHY36ggXzA7KpIPLlEySWORs0EjopWeq9p5HcEHRwPMHQqWaQOcSBYEk26LghSVD2DcVQF0rpo208z2uMz4mEmVlwOxo2aiJ8hN3uJvvbq2TEOExK6IxR/ZZJA6SankeHMpIB6ksslhkDgL5HXN722NleeAOFj8tCjGAcczUYe2VxdGY6h2ZrA6SSoc0CF1RI4lzw21geWl7gaUQe0IEd4u1MIbITFI19nFoe0ENe0bOseR6f7q1TVodoe67pyPi08074vwvHJE575pZZ2QCQzuAa2d5a10bYI2x5ZmOzFt2uLmuDQQbpHrcEmY7JJDKx2UvALHh2UbuGl7DmeS3qvKccTC7Tiznn1loJs9HeL0kFQXVLbPOkcrtWR8iCPZP+P6c0WKtLdJNvx/6unmr110MrchAM5eGocEibxxLxZFRxZ3nM5w+7jB1eet+Tdru+psFjGL45LUymWZ2Zx0AHqsHJrByH8lD3SE2uSbANFyTYDYDoNTovo2XKCupdOvUfrCtsfUt0jj0/WWI5Opt/PPoEVg0VKAWaRyIsdBqFZGaxIaXAbkW7o6nX6JG65rD8J0NPp1pG3Pcwg2Tx91tvffVSGp0G2gPIDQm51+G6Gma2t/0ShxFxQX3jiNm7OcPa8B4eKwxGJc4r4wzXigJFtHSAkeYbb6pMKc+E/RbV18D5o8sbAPu+0uO1PRtth4pUrKR0Ujo3iz2OLXC4NiN9RupnMLGJJhmLS0780Ti08x7Lv2gtL4d4wjqRlPcltq0nfxaeaykhescQQQSCNiNx5FSSbi5Vp4bpM4c47taOpOmwk/1fqndjw4Aggg7EKpJToKmWBzI2yhrC45c7Qct97HkmiqpWSAhwaWuADGtH3mfm4nol+opWvFnC4VOShc3WJzmuAIGvXkpJLWM4C2Noyhzhbvut3b+BSvV4Md2a/X+Kd6XiVxZldGbhmQtdbKNLXHVDRAtKrnrOVMF61cYMSvsD77KUYTL+FOsdOp+zT3/p2egiv2JPUwrguNSUxDSC+H8HtM8Y/D/D8E9UdWyVgfG4OadiPoeh8FnrN0w8C+pN/1PyCvV1LjrHMT9n3uT4Z3H4RkhOh83fUpO4q40c09nTtJb7cgvr4MP5plxH+zy+T/AM0nj+q9yx0qrnqYZjerZyOhTj4wJDjcfMlvmEA4i40uDFTnwdKPmGfm74dV7ju8n7J+iTG7Loa6woFC95z/AGdUHLM2+JICpGuUQXYXGnckzSrsWGzObmbDK4dWxvI+ICr4b/Wx/tj6rfsP9RvkESrmA79MwmJ4bmDmm9rdCD4gqOIWFv51Nz9Uz+kb+2fuhLDUMKTN+Hj08VqfEHo+oIcOfMx5zNjztlMlxI6wLRl9XvHTQc1lbEZqf7HF+0VMby87QQQuHxgixUi8UkneBYo6hqIZQ10scRf91nNmdo1zS+IG7WvGYkG3M9bp+wCvgNLaKaomiLy1xkdmraqeVrXOpYWnWKOwaXO0vYm4F3HPn7Iv6If74/8Ajm/ytQkSxO+LOGpYpZJSyIROeBanIMcLi0fcusbhwtqSACTp0C/HTkeqbDodQPLomjBf7kr/AP3P8mIC1GrFTkQGVWGGE5ZA47n4BXI4gPLzPTw1/wBlwxTBEzs3vGUlap7oxOmP8x4EEHXUaFdOnsN7BdVv9c/9z/IEBq/7M/8AeQAQswZjvERkuyM2ZzP4vLwTf6LfRU6tLamqaW0wN2tOhmI+jPqsx5L9c4F/dUX/AKYf/Ws2O4E0UYBMR+LvTFT0T/s9HE2Z0fdcQcsTLaZQQO8R4Kfhl1Hj9LIZ6Rkb43ZCWgXBLbhzHgA8+awB3rO/ad9Sv0B6BP7vl/6x/wAoUYAcSIS3MxXijhmSjqZYXB7mxvLRJlNnN3ab2tex+SCWX6W9JX9km8j9F+a1YOZRGJEUb4f4qlpjb14+bDy/Z6IKV4pKmzYTi8VQzNG6/Ucx5hX8izz0af10n7IWjtVQhIjCvRCp16FUuRiJcqZyhVS5/9k="/>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5124" name="Picture 4" descr="http://www.bestsocialmediamanager.com/wp-content/uploads/2012/04/social-media-manager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4233" y="5301209"/>
            <a:ext cx="1872209" cy="1066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009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err="1"/>
              <a:t>Social</a:t>
            </a:r>
            <a:r>
              <a:rPr lang="nl-NL" dirty="0"/>
              <a:t> Media: </a:t>
            </a:r>
            <a:r>
              <a:rPr lang="nl-NL" u="sng" dirty="0"/>
              <a:t>Manager</a:t>
            </a:r>
          </a:p>
        </p:txBody>
      </p:sp>
      <p:sp>
        <p:nvSpPr>
          <p:cNvPr id="3" name="Tijdelijke aanduiding voor inhoud 2"/>
          <p:cNvSpPr>
            <a:spLocks noGrp="1"/>
          </p:cNvSpPr>
          <p:nvPr>
            <p:ph idx="1"/>
          </p:nvPr>
        </p:nvSpPr>
        <p:spPr/>
        <p:txBody>
          <a:bodyPr>
            <a:normAutofit/>
          </a:bodyPr>
          <a:lstStyle/>
          <a:p>
            <a:r>
              <a:rPr lang="nl-NL" dirty="0"/>
              <a:t>Neem mensen aan die kunnen en willen ‘converseren’ online</a:t>
            </a:r>
          </a:p>
          <a:p>
            <a:r>
              <a:rPr lang="nl-NL" dirty="0"/>
              <a:t>Inspireer en faciliteer alle online conversaties</a:t>
            </a:r>
          </a:p>
          <a:p>
            <a:r>
              <a:rPr lang="nl-NL" dirty="0"/>
              <a:t>Beheer alle bedrijfsaccounts, sta open voor nieuwe </a:t>
            </a:r>
            <a:r>
              <a:rPr lang="nl-NL" dirty="0" err="1"/>
              <a:t>social</a:t>
            </a:r>
            <a:r>
              <a:rPr lang="nl-NL" dirty="0"/>
              <a:t> media</a:t>
            </a:r>
          </a:p>
          <a:p>
            <a:r>
              <a:rPr lang="nl-NL" dirty="0"/>
              <a:t>Help collega’s met hun accounts</a:t>
            </a:r>
          </a:p>
          <a:p>
            <a:r>
              <a:rPr lang="nl-NL" dirty="0"/>
              <a:t>Monitor, analyseer en pas aan: Google Analytics, Google Alerts etc.</a:t>
            </a:r>
          </a:p>
          <a:p>
            <a:endParaRPr lang="nl-NL" dirty="0"/>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56</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146" name="Picture 2" descr="http://www.rfactr.com/blog/images/stories/internal%20vs.%20external%20%20corporate%20social%20med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0256" y="5301208"/>
            <a:ext cx="1766730" cy="126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4993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Plan van aanpak [bedrijf/merk][JAAR]</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57</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 name="Tekstvak 9">
            <a:extLst>
              <a:ext uri="{FF2B5EF4-FFF2-40B4-BE49-F238E27FC236}">
                <a16:creationId xmlns:a16="http://schemas.microsoft.com/office/drawing/2014/main" id="{E5D6AC74-4E65-6B47-91A3-7BF822C9CD03}"/>
              </a:ext>
            </a:extLst>
          </p:cNvPr>
          <p:cNvSpPr txBox="1"/>
          <p:nvPr/>
        </p:nvSpPr>
        <p:spPr>
          <a:xfrm>
            <a:off x="5663952" y="3302219"/>
            <a:ext cx="1378496" cy="584775"/>
          </a:xfrm>
          <a:prstGeom prst="rect">
            <a:avLst/>
          </a:prstGeom>
          <a:noFill/>
        </p:spPr>
        <p:txBody>
          <a:bodyPr wrap="square" rtlCol="0">
            <a:spAutoFit/>
          </a:bodyPr>
          <a:lstStyle/>
          <a:p>
            <a:r>
              <a:rPr lang="nl-NL" sz="3200" dirty="0"/>
              <a:t>logo</a:t>
            </a:r>
          </a:p>
        </p:txBody>
      </p:sp>
    </p:spTree>
    <p:extLst>
      <p:ext uri="{BB962C8B-B14F-4D97-AF65-F5344CB8AC3E}">
        <p14:creationId xmlns:p14="http://schemas.microsoft.com/office/powerpoint/2010/main" val="13231908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Algemeen plan van aanpak </a:t>
            </a:r>
            <a:r>
              <a:rPr lang="nl-NL" u="sng" dirty="0"/>
              <a:t>[JAAR]</a:t>
            </a:r>
          </a:p>
        </p:txBody>
      </p:sp>
      <p:sp>
        <p:nvSpPr>
          <p:cNvPr id="3" name="Tijdelijke aanduiding voor inhoud 2"/>
          <p:cNvSpPr>
            <a:spLocks noGrp="1"/>
          </p:cNvSpPr>
          <p:nvPr>
            <p:ph idx="1"/>
          </p:nvPr>
        </p:nvSpPr>
        <p:spPr/>
        <p:txBody>
          <a:bodyPr>
            <a:normAutofit/>
          </a:bodyPr>
          <a:lstStyle/>
          <a:p>
            <a:r>
              <a:rPr lang="nl-NL" dirty="0"/>
              <a:t>Benoem de content marketing manager en de </a:t>
            </a:r>
            <a:r>
              <a:rPr lang="nl-NL" dirty="0" err="1"/>
              <a:t>social</a:t>
            </a:r>
            <a:r>
              <a:rPr lang="nl-NL" dirty="0"/>
              <a:t> media manager</a:t>
            </a:r>
          </a:p>
          <a:p>
            <a:r>
              <a:rPr lang="nl-NL" dirty="0"/>
              <a:t>Laat ‘hen’ deze gebieden 'in de steigers' zetten</a:t>
            </a:r>
          </a:p>
          <a:p>
            <a:r>
              <a:rPr lang="nl-NL" dirty="0"/>
              <a:t>Beschrijf/update </a:t>
            </a:r>
            <a:r>
              <a:rPr lang="nl-NL" dirty="0" err="1"/>
              <a:t>Buyer</a:t>
            </a:r>
            <a:r>
              <a:rPr lang="nl-NL" dirty="0"/>
              <a:t> </a:t>
            </a:r>
            <a:r>
              <a:rPr lang="nl-NL" dirty="0" err="1"/>
              <a:t>Persona's</a:t>
            </a:r>
            <a:r>
              <a:rPr lang="nl-NL" dirty="0"/>
              <a:t> en hun koopcyclus</a:t>
            </a:r>
          </a:p>
          <a:p>
            <a:r>
              <a:rPr lang="nl-NL" dirty="0"/>
              <a:t>Stimuleer medewerkers om hun kennis en persoonlijkheid te delen, of interview ze</a:t>
            </a:r>
          </a:p>
          <a:p>
            <a:r>
              <a:rPr lang="nl-NL" dirty="0"/>
              <a:t>Bouw ‘klassieke' marketing af</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58</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2" descr="data:image/jpeg;base64,/9j/4AAQSkZJRgABAQAAAQABAAD/2wCEAAkGBxAPEA8PEBAPDQ8PDw8QDw8PDw8PEBAQFBQWFhYRFBQYHCghGBolGxQUIzEiJiorLi4uFyAzODU4NygtLisBCgoKDg0OGxAQGiwlICQsLCwsLCwsLCwsLCwsLCwsLCwsLCwsLCwsLCwsLCwsLCwsLCwsLCwsLCwsLCwsLCwsLP/AABEIALcBEwMBEQACEQEDEQH/xAAcAAACAgMBAQAAAAAAAAAAAAAAAQIDBQYHBAj/xAA/EAABAwIDBQYCBwcEAwEAAAABAAIDBBEFEiEGBzFBURMiYXGBkUKhFDJSYnKx0SMzQ4KissEkY5LxVHPwFf/EABoBAQADAQEBAAAAAAAAAAAAAAABAgMEBQb/xAA0EQEAAgIBAgQDBwMDBQAAAAAAAQIDEQQFMRIhQVETMmEUIlJxgaGxFTPRQuHwBiM0cpH/2gAMAwEAAhEDEQA/AOxIBAkAgEAgaAQK6AQCAQCAQIlBAyhAMkugsQCAQCAQCAQCAQCBoBAIBAIBAIBAIBAkAgEAgEAgEAgRKCJlHVBAzjogg6UnwQRugEEmnVB6EAgEAgEAgaAQCAQCAQCAQCAQCBoBAIEgEAgECQCAugqfMB4oKHPJ4oEgaAQCBoJx8UF6AQCAQNAIBAIBAIBA0AgEAgEAgEAgCUCzIGgSAQCCL3WF0HkkkuUEboBA0DQCBoBAIPU06BAIBAIHdAIBAIGgEAgEAgEAgEAgEDugg4oMPW1RZPATmLC4scGgH6wsCR52QZuyBFBWZm9QgqlqhbTUoPM6UniUSQKCQKB3RB3QO6AQNAIBB6WnRA7oC6AugEDQCAQNAIBA0AgEAgEAgEEC5BRNNZBr9bi4ikDiQ0agE8idLomHrixpxHFpuNCo2tpEVbj8R90NG2VE6WB6I0mHoaTDkQYKISBUiQKB3RBoBAIHdBfGdEEroHdAXQCAQNAIBA0AgaAQNAIBAIBB5pXIMfVyaFBqOPjMCg53imP1FBKwQu0ddzo33LCPLl5hVtOm2Kk2lsuAbfwT2ZL/AKaU6ZXnuOP3X/rZRtrOOYbjDWA81O1PC9cdQm0aXslRXS5r1KJhY1yI0mHIhK6IMFBIFSHdEC6BoLY3IJ3QO6AQNAIBA0AgaBoBA0AgEDQCAQY+d6DGVTkGvYi29/AIOb7fUzAI3n94XZW+LeJCpfs6eLvxaaY5ixiXpWoy2C7TVNJYNd2kQ/hSEkAfdPFv5eCvEua2N0PANtYKizSeykP8N5AufungfzU7ZzVttPWA81aJZzV7o51O1Zq9DJUVmFzXqVZhYHIjSYKISBRBgoJAqQ0QnGUFgKB3QNAIGgaAQCBoGgaAQCBoBA0AgxMxQeCoQYeqZfN5oOf7xtI4W6d6Q30F7AfJZ5Z1Dt4NfFkaI5q5ol7M0VuYrRLC1FTmK8SxtRncF2sqaazSTNGPheTmA+679VbbGaS6JgG10FTYNdlfzjfo706+inbOatpp6wHmp2zmr3RTK22c1elkilWVociukwUQkCgkCiDBUiQKIWgoGCgYKCV0DQO6BoBAIHdA0AgEDQNAIGgxMqDxyhBjZm6HzQc/3l0YywTa3a4x8OTtfTgss0eT0OnW/wC5poTmrk29+aKnNVtspog5qttjaitzVbbG1FdiNRoRqCOIKtEsbUbLgm2dRTkNkvPGOptIPXn6+6ttlNXRsB2ngqR+zeC7mw6PHmP8qYllarZaeqB5q0SytV7Y5FKkwuD0V0mHKUaTBRCYKBgohY0qUJAoJAoGCgkCgd0DugYKBoAIGgaAQCBoBA0GLkQeeRqDxTM+fH9UGpbfUXa0jiBmMbg+wGunT3VMkbq6uHfw5Ylymy4H1kRuEC1TtSaoFqttjNUHNUxLO1FZYrRLG1FZYrRLG1EWFzSHNJa4ahzSQQeoIVoljbG2/AdvJobNqAZmfbbYSDzHB3yVollajpeB7QQ1LQ6KRrxzANnNPQg6hWiWFqs7FNdWZzD0NeiuljXKUaWNciEwUQk1ylCYKITBQMFBIFAwUEkDCBoGgYQNAIBAIGgEGNcEFLwg88rOfRBj8QpQ9j2EHK5pBtx1HLxSU1nU7cMq6fspJIs2fsnuZmta9j0XnXjUvseLf4mKJUEKu281RLVMSzmqBarbZzVAtU7ZzRAtUxLKaIOYrRLK1FbmK0SxtRKmnkhcHxPdG8cHNJBVoljbG3vZzeO5lmVjbjh20Y1/mZ+nsrxLC2N0rDMViqGCSKRsrD8TSD6HofBWiWE1ZJkilSYWteiJha1ylVNrkQsaVKsphBIIJBBIIGEEggaBoGEDQNAIGEAgEHgcEFbggpe3igoe3w8EHK95OEyMmFT3eyksyzWtblcBfU/ETquTPT1e90nPGvhz3aaQuV9BpEhTtSYQIU7UmqJap2pNUS1TtnNUS1W2zmiBYp2zmiDmK0SytjVlittjbGvw6vnpX9pBI6F/MtOjh0c3g4eBVosxthdG2d3ksdljrG9k7QdtGCYz+JvFvpceSvFnNfDMOg0lYyRrXxvbIxwu1zHBzSPAhWiWExp62SKVNLmvUqyta5ESvClVIIJBBIIGEEkDQSQNA0AgaBhAIBB43BBWQgqcEFT2a+Y+aDQ96cT/AKMwi4Y2ZpcBaxuCBfyJ+axz/I9PpX96HMbLz31sR5FZSaRITakwRCnas1RLVO1ZqiWqVJqiWqds5qiWqdqTREsUxKk0RMattScaBjU+JlOJ78Gxepo3ZoJHMubuZ9aN/wCJvA+fFWi+mNuPFnU9ktrnVlmPpp2vvbtIYpZYXO/E0HJ66eK0rfbgzcfwerb2yW0OhGhB5FaObS9kilWYeunffTmpUmF9kQYQMIJIGEEggYQSQNAIGgaAQCDyEIIEIIEIK3DUeR/wg55vYqwIoYdCZJM3O/d5/P5rDkT916vScc2zb9nNbLz310RqCshJEKVdEQpRMEQiullNSySvbHGx8sjtGsY0vc7yA1KtG57M72rSPFadQ3DD91eJygOc2Gmvyml71vJgd81tXBeXl5Oq8es6jc/k9NRugxBouyWkkP2Q+RpPgLst81PwLM46thmfOJadi2BVFFIGVcMkF9dbEOHPI8Xa70JWcxNZ83bjy481ZnHMS7Fh+6jCw1ryamoDmhwL5Q0EEXB7jRyXVGGutvAv1HNvXlDNUmwGExfVoYXf+0vm/vJV4pX2YX5ea3ezR982zcMMNJUU0EVOxj3wyNhiZG05xmY4hoA0yPH8wWWesRETDv6Zlm9rUtO/Jmdx0t6Cdn2Kt5Hk6OM/mCpwTurLqtIrlj6w3uroI5frN73Jw0d781vp5tbS0eo2goY5RE2shkJJAsXCx6FxGUH1WfjrvW3Z9myzXxTWdMtBUcCD5K7nmGXgkDxf3HipZSssgLIAIJBAwgYQSQNAIGEAgaAQeUhBEhBEhBWRe56aIOVb2XR9tALkzhhNh9URk8/G65eQ93osWi30aO1hcQACSSAABckngAFxPqPKI3LpWzG6p8jWy10joAdRTxW7W2n13m4bz0AJ8QurHxtxuz5/ldbiJmMEb+s/4bxR7B4XELCkjf4yl8pP/IrojDSPR5F+pcm/nN5/RKs2FwyVuU0cTPGLNE4erSEnDSfRFeocmk/PP6ub7abtpKQdtSF9TCXBpjcB20ZcQG6iwe25AvoRceJHPkweHzq9rhdWrk+7l8p13dI2L2Uiw2ANAa+oe0Gea2rnfYaeTByHqunHjikfV4nM5l+Rfc9vSGVxjFoKOIz1EgijBAuQSS48GtA1J46Dor2tERuWGHDfLbw0jcoYJjVPXR9tTSCVgJa7RzXNd0c0gEFRW8W7JzYL4beG8alZi+Fw1kL4J2CSN/I8Wnk5p5OHUKbVi0alXFltitFq+WnOsW24qcHdHh76Zkop442sqHyuJngGjXhoAs6wIOvEFc9ss0nwvWw8CvKrObxd9+XtLp8bw4BzTdrgHNPUEXBXS8WY1MsHt5hn0rDquIC7hEZYxzzxHOAPPLb1VMkbrLp4eT4ees/VpG4mfu10fQ08g9Q8H8gsePPd6fWa/epZ1YLpeG1M7uMKJc51MXueXOcXTz6km50DgB6LP4NfZ2f1DPrUW/ZZHsZFALUks1OBwike6oh9nnM3+VwGvAqYpEdmduRN/n82POKmlnbT1FoJnC8eY3inbzMT9A7y0cOmoJb1PmjweKvir5tlpphILj1HMFXYzGltkQLIFZAwgkgaBoBAwgEDQCDzlArIIkIKS3Rw8UHBtqsRfUVlQS97o2SuZGDawa025cRcGxXnZ7bs+x6Vx4pii3rLbNzmFMmqpqh4DvorGdmCOEkhcA/zAY73VuNTc79mPXc1seKuOJ+Z2Vd8vlHMt5W2VZR1bKemc2FrYmSOcY2PMhcXad4GzdOVjx1XJnzWrbUPoOldOw58U3v594b7s9XuqaSmqHgNfNCx7gL2zEa28F00t4qxLxuTijFltSO0TLIKzDYQc533NP0SlPwipIP4jG63yDlzcr5Ye30P+7b/ANWo7pMUMGINiJtHVNMThyztBcw+dwR/OsOPbVte70usYPHg8XrX+HdF6D5JzjfXhYfTQVQHegl7Nx/25B/hzR/yK5uTX7u3s9Fy6yzT3bHu6xD6RhlI74o4+wdzN4jkH9IafVaYZ3SHH1DH8PkWj3nf/wBbJ81q4nFMAxiLAcQxOKVkj23LImR2uQH5oySSLDI4H1XHW0Y7zt9HnwW5uCk0n812Ib4Kpx/YU0ETf90yTOt6FoUzyZ9EU6PSPmtM/seC73KrtWNqoYZInOAcYWPZI0E/WAuQ63S2qVzzvzUzdJxxWZpM7j37OyldbwGo708KZU4XVFwGenZ9Iidza5mrrebcw9VS8bh0cW/hyR9XFtm9vayhLRmNRCNOzkcS4Do1/G3gbhZVvLvz8as9nZdk9uKLEgGxyCKotrTy2a8+LOTvS62i0S83JitTu2jKrMiyoDKgLICyBoBAwgaAQNB50CsgRQeafSN5uL2fqdBpdRKa94fObm2c4Xae87Vpu06nUHovLyfM++4n9quvZl8A2kqsP7X6M9sZmDA8ljXnuXta/D6xSmS1OxyeHi5OviR2X1W2uJS6OrJgPuERf2AKZzXn1Z06ZxadqR/KGAYXUYrVsiL5JCbGWZ7nPMcIPecS6/WwHUhKVnJbSeVmx8PDNojXtEesvoalgbExkTBlZGxrGNHANaLAewXpxGo0+FvabWm095YzaLaCGhbCZSM088cTG3sbFwD5PJrTf2HNVveKa36t+Nxb8iZ8PpEzP/Pqy6u5mtbx8MNVhtQxozPiDZ2C1zeM3dbxLM49Vlmr4qTp39NzfC5FbT2ncOF7PSFlZSObe7amAi3P9o3RefSfvQ+u5MROG0T7S+mivVfBNR3q2/8Ayaq/2oLefbMWWf5Jeh0v/wAquvr/AA13cjX3jq6U/C9k7B4OGR39rfdZca3lMO7rmLVq5P0dPXU8Hs5/tNsxT1GM0xqI+0irKSVpAc9h7aAA5szSNcmXTwWF6ROSN+r1uPyb4+LPgnzif2lKfdJhzjdslZGOjZYiP6mE/NPs9Va9XzxHaGSwLd3h1G9srY3zysILH1D8+Vw1Dg0ANv420Vq4a1Y5uoZ8samdR9G2LVwufb39p46ekfRMcHVFU0Nc0cY4L3c53TNawHiTyWWW8RGnocDjze/jntH7uCPaueJeveqnUEEXBBBBBIII4EHkrxLkvj35N+2U3sVlJliqh9PgFhmc7LUMHhJ8fk7U9Qta3cOTj+zrWz+3GG14aIaljJHfwJiIpQeljo7+UlabclqTWWyZVKhWQFkCsgLIBA0DQCChAkCIQVOjBDmkXGoseBB5Ifk47vE2cZRytlhBbFM7VgAysd0FhoFxcjFrzfUdH5s3j4dvRqC430ULqOlfNIyKNpkkkcGsY3i5x5KYjflCmS9cdZtadRHq79sTswzDafJo6eSzqiQfE7kwH7Lbm3mTzXp4sXgq+G5/Ntysni7RHZl8TrRTxOkLJZiPqxQxukke48GtaPzOg5q9rahy4sfxLRXcR9Z7acixnZvGsVqDPNTdkCLRtkljYyKPkwC+bzNtTdcVseTJO5h9Pg5vB4mPwVtv316un7OVUgjZS1TmGtghjMoY4uD2G7WzAkC98pvpo4HwXXjny8Nu757k0rNpy4/kmZ1v+GYWjlapS7vaCKqFW1sgc1/aMhzDsWSXuHBtr6HUC9gsYwV8W3o36pnti+FMxrtv3bWtnnOV75doWkR4fG4Oc14lqbG+UgdyM+OuY+Teq5OTk/0w+h6JxJ3Oa35R/lrG6zEOwxOAHRs7XwO1+0Lt/raweqxwW1d6HV8XxONP083damsiiF5JY4h1kkawfMr0JmI7y+RrjvbWolpu2O1tDG2CohqKeqnpJ+0ZDHKD2jXsdE9udoIHdkzfyrDJlrrcej0uHwc1ptS1Zito1M+3q8EG9+lI/aUtSw9GGKQe5LVEcqPZtbomXflaP3Obe/Rgd2nqnHlm7Jg98xT7TX2V/oub1tH7taxze1VytLKaOOjBv3ye2lt4EgNHsVS2e09odOLpOKk7vbf7Od1Mr5HOfI50j3G7nvJc5x6lx1JWXnL0PBWsaiFTIHPOVjXPd9loLj7BWiJljkmtfmnSb8JqB/Am6/u3fotPDLktmxfihM7O1ZAPYu18WgjzF1eKy5rcjF7ou2aqrfuv6mq0VlhbPjllcEOMUv7ionphcOLO1LmE+MZu0+oV425r3x+jfsL3iYjGA2pggqrHV7M0D8viBdt/QK7nlnIt4rncMPmvrb9qy3EeHS6DI022rXfXoqyMdQIni/TRwQZSnxkSkCOKUtIBLngR5SeLSDrceyDKNQNAIBBUgSBEIIka+Y/L/tBznfHmEVMBowzOvZtxcN0ueXl+i5+R8r2OixHxpcxC859lGnad2ex30Rgq52/6mVvcYRrBGeX4zz6DTqvQ4+Hw/el8f1bqE57fCx/LHf6/7N7XS8UJ5nkrmnZGLve2MdXuDR81G4j1WrS1vljf5OTb0cWYyrpKqiqWGdkT43Ogla8sDXZmh1r6HO7Q8bLi5F48UWrL6XpHHm2G+PNXy3ExuNL8H3tuADaunzkcZadwaT5xu0v5EeSmvL/FCufoETO8Vv0n/LKu3t0VtIKsnoWwAe+cq/2qvs5o6Fn/ABV/drmO71amZpZSxNowdO0Lu1lt1boA32Pms7cmZ+V3cfoeOk7yW3/Dnsjy4lziXOcSXOJJc4nUkk8Subb24iKxqCY4gggkG+lrgg+HikK2mNefZ6YsPnkc4Nile4ausxxOvMq/gtPownk4a/6oW0eBVczssdPMTa/eYYxbzdZWjFaWWTnYKxuZhteB7u3us+rcGjUdiw3PgS8H5D3XRj4/u8fldY9MUfq2GHYiiZqYw821z2I9lrGKrzbc/Pb1eluz9MG5RDEGjWwaNTwv4q/ghhPIyzO5tLyO2Tov/Gj5/B1UfDr7Lfa834pemmwaGIZYomRj7oAv5lWiIhlfJa/zSsdReAUqKzht/wDoBA24SOiC5mDNPJB6I8DZ9kIMhS4Sxvwj2QZOKkaOQQemOIDgLILbIBAkAgrQJAigj8Xp/lBpe9bI2hcXNLi6SMMIF8jr8SeQtdY5/keh0zxfaI8Mua7L4jBSzCeeB1UY7OijzNYztOTnEg3tyHXyXBS1a23MPruXhy5sXw6W1vv/ALNwq97dSf3VNBH+N0kv5ZVtPLtPaHl0/wCnsUfNeZ/L/ksPV7yMTk4TMhHSKGP83An5rOeRkl106NxK96zP5yw1XtNXzHv1lS6/wiZ7W/8AFpsqTkvPq6qcPjY+1Ij9HlioKmez2xTTZr2flc4G33jxUxS0luTgx+UzEPXSbK18pLW0sotbV7ezGtubrdbq0Ybz6McnU+NSPOzasN3YSGxqJmt6sjBd/Vot68WY7y8nN12O2OrZYtgcPY0tMWbNYlzpH5tOhuLDyW0YKPNt1XkzO/EQ2Gwxtz2GbXh2kzgCeQ7yn4OP2R/U+V+L+FU+7/DnG4jkj5kNkkIPuSonBRavVuVEedv2enD9jaCBxeyDM8E2c8ufY/dDtArVxUr2hjl6hnyRq1maEIA7rB05BaOSZmUgw8z6AIghF4k+aCJi8EB2aCJiQLsEB2CCQgQWNgQWshQXsjQWtYgsAQTCBoBAIBBWgSBFBADU+QH/AN8kHkxrD21UEkL2teHjg7hcagqto3GmmK80vFqz5w5rT7rp3C8k8UWp7jGF9h+K48uC5fsu/V9BXr0VjUVmXuj3Wx5Bmqn573LmsGUjpYn5qfstfdlPXsm/KsaXDdfTdz/UTmxGewZ3/Kw7vzU/ZaqT13P7Q2DBtkaOkOaOHO/MSJJSHObfk2/ALauKlfRwZ+oZ83zWZtsdtGhrQOGn+Fo4pnaQZ4lAdmPdAhGBy5W9EBlQGVAsqBFqBFqBFqAyIFkQGRA8iB5EDEaCbWIJhiCYagmAgkgaBoBAIBBBAkCQRLT1QFj1QLJ1180DyhAWQKyBFAIBAiEBZArICyAsgVkBlQGVAZUDyoHkQMMQSDEDDUEsqBgIJBAIGgEAgaAQf//Z"/>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 name="AutoShape 4" descr="data:image/jpeg;base64,/9j/4AAQSkZJRgABAQAAAQABAAD/2wCEAAkGBxAPEA8PEBAPDQ8PDw8QDw8PDw8PEBAQFBQWFhYRFBQYHCghGBolGxQUIzEiJiorLi4uFyAzODU4NygtLisBCgoKDg0OGxAQGiwlICQsLCwsLCwsLCwsLCwsLCwsLCwsLCwsLCwsLCwsLCwsLCwsLCwsLCwsLCwsLCwsLCwsLP/AABEIALcBEwMBEQACEQEDEQH/xAAcAAACAgMBAQAAAAAAAAAAAAAAAQIDBQYHBAj/xAA/EAABAwIDBQYCBwcEAwEAAAABAAIDBBEFEiEGBzFBURMiYXGBkUKhFDJSYnKx0SMzQ4KissEkY5LxVHPwFf/EABoBAQADAQEBAAAAAAAAAAAAAAABAgMEBQb/xAA0EQEAAgIBAgQDBwMDBQAAAAAAAQIDEQQFMRIhQVETMmEUIlJxgaGxFTPRQuHwBiM0cpH/2gAMAwEAAhEDEQA/AOxIBAkAgEAgaAQK6AQCAQCAQIlBAyhAMkugsQCAQCAQCAQCAQCBoBAIBAIBAIBAIBAkAgEAgEAgEAgRKCJlHVBAzjogg6UnwQRugEEmnVB6EAgEAgEAgaAQCAQCAQCAQCAQCBoBAIEgEAgECQCAugqfMB4oKHPJ4oEgaAQCBoJx8UF6AQCAQNAIBAIBAIBA0AgEAgEAgEAgCUCzIGgSAQCCL3WF0HkkkuUEboBA0DQCBoBAIPU06BAIBAIHdAIBAIGgEAgEAgEAgEAgEDugg4oMPW1RZPATmLC4scGgH6wsCR52QZuyBFBWZm9QgqlqhbTUoPM6UniUSQKCQKB3RB3QO6AQNAIBB6WnRA7oC6AugEDQCAQNAIBA0AgEAgEAgEEC5BRNNZBr9bi4ikDiQ0agE8idLomHrixpxHFpuNCo2tpEVbj8R90NG2VE6WB6I0mHoaTDkQYKISBUiQKB3RBoBAIHdBfGdEEroHdAXQCAQNAIBA0AgaAQNAIBAIBB5pXIMfVyaFBqOPjMCg53imP1FBKwQu0ddzo33LCPLl5hVtOm2Kk2lsuAbfwT2ZL/AKaU6ZXnuOP3X/rZRtrOOYbjDWA81O1PC9cdQm0aXslRXS5r1KJhY1yI0mHIhK6IMFBIFSHdEC6BoLY3IJ3QO6AQNAIBA0AgaBoBA0AgEDQCAQY+d6DGVTkGvYi29/AIOb7fUzAI3n94XZW+LeJCpfs6eLvxaaY5ixiXpWoy2C7TVNJYNd2kQ/hSEkAfdPFv5eCvEua2N0PANtYKizSeykP8N5AufungfzU7ZzVttPWA81aJZzV7o51O1Zq9DJUVmFzXqVZhYHIjSYKISBRBgoJAqQ0QnGUFgKB3QNAIGgaAQCBoGgaAQCBoBA0AgxMxQeCoQYeqZfN5oOf7xtI4W6d6Q30F7AfJZ5Z1Dt4NfFkaI5q5ol7M0VuYrRLC1FTmK8SxtRncF2sqaazSTNGPheTmA+679VbbGaS6JgG10FTYNdlfzjfo706+inbOatpp6wHmp2zmr3RTK22c1elkilWVociukwUQkCgkCiDBUiQKIWgoGCgYKCV0DQO6BoBAIHdA0AgEDQNAIGgxMqDxyhBjZm6HzQc/3l0YywTa3a4x8OTtfTgss0eT0OnW/wC5poTmrk29+aKnNVtspog5qttjaitzVbbG1FdiNRoRqCOIKtEsbUbLgm2dRTkNkvPGOptIPXn6+6ttlNXRsB2ngqR+zeC7mw6PHmP8qYllarZaeqB5q0SytV7Y5FKkwuD0V0mHKUaTBRCYKBgohY0qUJAoJAoGCgkCgd0DugYKBoAIGgaAQCBoBA0GLkQeeRqDxTM+fH9UGpbfUXa0jiBmMbg+wGunT3VMkbq6uHfw5Ylymy4H1kRuEC1TtSaoFqttjNUHNUxLO1FZYrRLG1FZYrRLG1EWFzSHNJa4ahzSQQeoIVoljbG2/AdvJobNqAZmfbbYSDzHB3yVollajpeB7QQ1LQ6KRrxzANnNPQg6hWiWFqs7FNdWZzD0NeiuljXKUaWNciEwUQk1ylCYKITBQMFBIFAwUEkDCBoGgYQNAIBAIGgEGNcEFLwg88rOfRBj8QpQ9j2EHK5pBtx1HLxSU1nU7cMq6fspJIs2fsnuZmta9j0XnXjUvseLf4mKJUEKu281RLVMSzmqBarbZzVAtU7ZzRAtUxLKaIOYrRLK1FbmK0SxtRKmnkhcHxPdG8cHNJBVoljbG3vZzeO5lmVjbjh20Y1/mZ+nsrxLC2N0rDMViqGCSKRsrD8TSD6HofBWiWE1ZJkilSYWteiJha1ylVNrkQsaVKsphBIIJBBIIGEEggaBoGEDQNAIGEAgEHgcEFbggpe3igoe3w8EHK95OEyMmFT3eyksyzWtblcBfU/ETquTPT1e90nPGvhz3aaQuV9BpEhTtSYQIU7UmqJap2pNUS1TtnNUS1W2zmiBYp2zmiDmK0SytjVlittjbGvw6vnpX9pBI6F/MtOjh0c3g4eBVosxthdG2d3ksdljrG9k7QdtGCYz+JvFvpceSvFnNfDMOg0lYyRrXxvbIxwu1zHBzSPAhWiWExp62SKVNLmvUqyta5ESvClVIIJBBIIGEEkDQSQNA0AgaBhAIBB43BBWQgqcEFT2a+Y+aDQ96cT/AKMwi4Y2ZpcBaxuCBfyJ+axz/I9PpX96HMbLz31sR5FZSaRITakwRCnas1RLVO1ZqiWqVJqiWqds5qiWqdqTREsUxKk0RMattScaBjU+JlOJ78Gxepo3ZoJHMubuZ9aN/wCJvA+fFWi+mNuPFnU9ktrnVlmPpp2vvbtIYpZYXO/E0HJ66eK0rfbgzcfwerb2yW0OhGhB5FaObS9kilWYeunffTmpUmF9kQYQMIJIGEEggYQSQNAIGgaAQCDyEIIEIIEIK3DUeR/wg55vYqwIoYdCZJM3O/d5/P5rDkT916vScc2zb9nNbLz310RqCshJEKVdEQpRMEQiullNSySvbHGx8sjtGsY0vc7yA1KtG57M72rSPFadQ3DD91eJygOc2Gmvyml71vJgd81tXBeXl5Oq8es6jc/k9NRugxBouyWkkP2Q+RpPgLst81PwLM46thmfOJadi2BVFFIGVcMkF9dbEOHPI8Xa70JWcxNZ83bjy481ZnHMS7Fh+6jCw1ryamoDmhwL5Q0EEXB7jRyXVGGutvAv1HNvXlDNUmwGExfVoYXf+0vm/vJV4pX2YX5ea3ezR982zcMMNJUU0EVOxj3wyNhiZG05xmY4hoA0yPH8wWWesRETDv6Zlm9rUtO/Jmdx0t6Cdn2Kt5Hk6OM/mCpwTurLqtIrlj6w3uroI5frN73Jw0d781vp5tbS0eo2goY5RE2shkJJAsXCx6FxGUH1WfjrvW3Z9myzXxTWdMtBUcCD5K7nmGXgkDxf3HipZSssgLIAIJBAwgYQSQNAIGEAgaAQeUhBEhBEhBWRe56aIOVb2XR9tALkzhhNh9URk8/G65eQ93osWi30aO1hcQACSSAABckngAFxPqPKI3LpWzG6p8jWy10joAdRTxW7W2n13m4bz0AJ8QurHxtxuz5/ldbiJmMEb+s/4bxR7B4XELCkjf4yl8pP/IrojDSPR5F+pcm/nN5/RKs2FwyVuU0cTPGLNE4erSEnDSfRFeocmk/PP6ub7abtpKQdtSF9TCXBpjcB20ZcQG6iwe25AvoRceJHPkweHzq9rhdWrk+7l8p13dI2L2Uiw2ANAa+oe0Gea2rnfYaeTByHqunHjikfV4nM5l+Rfc9vSGVxjFoKOIz1EgijBAuQSS48GtA1J46Dor2tERuWGHDfLbw0jcoYJjVPXR9tTSCVgJa7RzXNd0c0gEFRW8W7JzYL4beG8alZi+Fw1kL4J2CSN/I8Wnk5p5OHUKbVi0alXFltitFq+WnOsW24qcHdHh76Zkop442sqHyuJngGjXhoAs6wIOvEFc9ss0nwvWw8CvKrObxd9+XtLp8bw4BzTdrgHNPUEXBXS8WY1MsHt5hn0rDquIC7hEZYxzzxHOAPPLb1VMkbrLp4eT4ees/VpG4mfu10fQ08g9Q8H8gsePPd6fWa/epZ1YLpeG1M7uMKJc51MXueXOcXTz6km50DgB6LP4NfZ2f1DPrUW/ZZHsZFALUks1OBwike6oh9nnM3+VwGvAqYpEdmduRN/n82POKmlnbT1FoJnC8eY3inbzMT9A7y0cOmoJb1PmjweKvir5tlpphILj1HMFXYzGltkQLIFZAwgkgaBoBAwgEDQCDzlArIIkIKS3Rw8UHBtqsRfUVlQS97o2SuZGDawa025cRcGxXnZ7bs+x6Vx4pii3rLbNzmFMmqpqh4DvorGdmCOEkhcA/zAY73VuNTc79mPXc1seKuOJ+Z2Vd8vlHMt5W2VZR1bKemc2FrYmSOcY2PMhcXad4GzdOVjx1XJnzWrbUPoOldOw58U3v594b7s9XuqaSmqHgNfNCx7gL2zEa28F00t4qxLxuTijFltSO0TLIKzDYQc533NP0SlPwipIP4jG63yDlzcr5Ye30P+7b/ANWo7pMUMGINiJtHVNMThyztBcw+dwR/OsOPbVte70usYPHg8XrX+HdF6D5JzjfXhYfTQVQHegl7Nx/25B/hzR/yK5uTX7u3s9Fy6yzT3bHu6xD6RhlI74o4+wdzN4jkH9IafVaYZ3SHH1DH8PkWj3nf/wBbJ81q4nFMAxiLAcQxOKVkj23LImR2uQH5oySSLDI4H1XHW0Y7zt9HnwW5uCk0n812Ib4Kpx/YU0ETf90yTOt6FoUzyZ9EU6PSPmtM/seC73KrtWNqoYZInOAcYWPZI0E/WAuQ63S2qVzzvzUzdJxxWZpM7j37OyldbwGo708KZU4XVFwGenZ9Iidza5mrrebcw9VS8bh0cW/hyR9XFtm9vayhLRmNRCNOzkcS4Do1/G3gbhZVvLvz8as9nZdk9uKLEgGxyCKotrTy2a8+LOTvS62i0S83JitTu2jKrMiyoDKgLICyBoBAwgaAQNB50CsgRQeafSN5uL2fqdBpdRKa94fObm2c4Xae87Vpu06nUHovLyfM++4n9quvZl8A2kqsP7X6M9sZmDA8ljXnuXta/D6xSmS1OxyeHi5OviR2X1W2uJS6OrJgPuERf2AKZzXn1Z06ZxadqR/KGAYXUYrVsiL5JCbGWZ7nPMcIPecS6/WwHUhKVnJbSeVmx8PDNojXtEesvoalgbExkTBlZGxrGNHANaLAewXpxGo0+FvabWm095YzaLaCGhbCZSM088cTG3sbFwD5PJrTf2HNVveKa36t+Nxb8iZ8PpEzP/Pqy6u5mtbx8MNVhtQxozPiDZ2C1zeM3dbxLM49Vlmr4qTp39NzfC5FbT2ncOF7PSFlZSObe7amAi3P9o3RefSfvQ+u5MROG0T7S+mivVfBNR3q2/8Ayaq/2oLefbMWWf5Jeh0v/wAquvr/AA13cjX3jq6U/C9k7B4OGR39rfdZca3lMO7rmLVq5P0dPXU8Hs5/tNsxT1GM0xqI+0irKSVpAc9h7aAA5szSNcmXTwWF6ROSN+r1uPyb4+LPgnzif2lKfdJhzjdslZGOjZYiP6mE/NPs9Va9XzxHaGSwLd3h1G9srY3zysILH1D8+Vw1Dg0ANv420Vq4a1Y5uoZ8samdR9G2LVwufb39p46ekfRMcHVFU0Nc0cY4L3c53TNawHiTyWWW8RGnocDjze/jntH7uCPaueJeveqnUEEXBBBBBIII4EHkrxLkvj35N+2U3sVlJliqh9PgFhmc7LUMHhJ8fk7U9Qta3cOTj+zrWz+3GG14aIaljJHfwJiIpQeljo7+UlabclqTWWyZVKhWQFkCsgLIBA0DQCChAkCIQVOjBDmkXGoseBB5Ifk47vE2cZRytlhBbFM7VgAysd0FhoFxcjFrzfUdH5s3j4dvRqC430ULqOlfNIyKNpkkkcGsY3i5x5KYjflCmS9cdZtadRHq79sTswzDafJo6eSzqiQfE7kwH7Lbm3mTzXp4sXgq+G5/Ntysni7RHZl8TrRTxOkLJZiPqxQxukke48GtaPzOg5q9rahy4sfxLRXcR9Z7acixnZvGsVqDPNTdkCLRtkljYyKPkwC+bzNtTdcVseTJO5h9Pg5vB4mPwVtv316un7OVUgjZS1TmGtghjMoY4uD2G7WzAkC98pvpo4HwXXjny8Nu757k0rNpy4/kmZ1v+GYWjlapS7vaCKqFW1sgc1/aMhzDsWSXuHBtr6HUC9gsYwV8W3o36pnti+FMxrtv3bWtnnOV75doWkR4fG4Oc14lqbG+UgdyM+OuY+Teq5OTk/0w+h6JxJ3Oa35R/lrG6zEOwxOAHRs7XwO1+0Lt/raweqxwW1d6HV8XxONP083damsiiF5JY4h1kkawfMr0JmI7y+RrjvbWolpu2O1tDG2CohqKeqnpJ+0ZDHKD2jXsdE9udoIHdkzfyrDJlrrcej0uHwc1ptS1Zito1M+3q8EG9+lI/aUtSw9GGKQe5LVEcqPZtbomXflaP3Obe/Rgd2nqnHlm7Jg98xT7TX2V/oub1tH7taxze1VytLKaOOjBv3ye2lt4EgNHsVS2e09odOLpOKk7vbf7Od1Mr5HOfI50j3G7nvJc5x6lx1JWXnL0PBWsaiFTIHPOVjXPd9loLj7BWiJljkmtfmnSb8JqB/Am6/u3fotPDLktmxfihM7O1ZAPYu18WgjzF1eKy5rcjF7ou2aqrfuv6mq0VlhbPjllcEOMUv7ionphcOLO1LmE+MZu0+oV425r3x+jfsL3iYjGA2pggqrHV7M0D8viBdt/QK7nlnIt4rncMPmvrb9qy3EeHS6DI022rXfXoqyMdQIni/TRwQZSnxkSkCOKUtIBLngR5SeLSDrceyDKNQNAIBBUgSBEIIka+Y/L/tBznfHmEVMBowzOvZtxcN0ueXl+i5+R8r2OixHxpcxC859lGnad2ex30Rgq52/6mVvcYRrBGeX4zz6DTqvQ4+Hw/el8f1bqE57fCx/LHf6/7N7XS8UJ5nkrmnZGLve2MdXuDR81G4j1WrS1vljf5OTb0cWYyrpKqiqWGdkT43Ogla8sDXZmh1r6HO7Q8bLi5F48UWrL6XpHHm2G+PNXy3ExuNL8H3tuADaunzkcZadwaT5xu0v5EeSmvL/FCufoETO8Vv0n/LKu3t0VtIKsnoWwAe+cq/2qvs5o6Fn/ABV/drmO71amZpZSxNowdO0Lu1lt1boA32Pms7cmZ+V3cfoeOk7yW3/Dnsjy4lziXOcSXOJJc4nUkk8Subb24iKxqCY4gggkG+lrgg+HikK2mNefZ6YsPnkc4Nile4ausxxOvMq/gtPownk4a/6oW0eBVczssdPMTa/eYYxbzdZWjFaWWTnYKxuZhteB7u3us+rcGjUdiw3PgS8H5D3XRj4/u8fldY9MUfq2GHYiiZqYw821z2I9lrGKrzbc/Pb1eluz9MG5RDEGjWwaNTwv4q/ghhPIyzO5tLyO2Tov/Gj5/B1UfDr7Lfa834pemmwaGIZYomRj7oAv5lWiIhlfJa/zSsdReAUqKzht/wDoBA24SOiC5mDNPJB6I8DZ9kIMhS4Sxvwj2QZOKkaOQQemOIDgLILbIBAkAgrQJAigj8Xp/lBpe9bI2hcXNLi6SMMIF8jr8SeQtdY5/keh0zxfaI8Mua7L4jBSzCeeB1UY7OijzNYztOTnEg3tyHXyXBS1a23MPruXhy5sXw6W1vv/ALNwq97dSf3VNBH+N0kv5ZVtPLtPaHl0/wCnsUfNeZ/L/ksPV7yMTk4TMhHSKGP83An5rOeRkl106NxK96zP5yw1XtNXzHv1lS6/wiZ7W/8AFpsqTkvPq6qcPjY+1Ij9HlioKmez2xTTZr2flc4G33jxUxS0luTgx+UzEPXSbK18pLW0sotbV7ezGtubrdbq0Ybz6McnU+NSPOzasN3YSGxqJmt6sjBd/Vot68WY7y8nN12O2OrZYtgcPY0tMWbNYlzpH5tOhuLDyW0YKPNt1XkzO/EQ2Gwxtz2GbXh2kzgCeQ7yn4OP2R/U+V+L+FU+7/DnG4jkj5kNkkIPuSonBRavVuVEedv2enD9jaCBxeyDM8E2c8ufY/dDtArVxUr2hjl6hnyRq1maEIA7rB05BaOSZmUgw8z6AIghF4k+aCJi8EB2aCJiQLsEB2CCQgQWNgQWshQXsjQWtYgsAQTCBoBAIBBWgSBFBADU+QH/AN8kHkxrD21UEkL2teHjg7hcagqto3GmmK80vFqz5w5rT7rp3C8k8UWp7jGF9h+K48uC5fsu/V9BXr0VjUVmXuj3Wx5Bmqn573LmsGUjpYn5qfstfdlPXsm/KsaXDdfTdz/UTmxGewZ3/Kw7vzU/ZaqT13P7Q2DBtkaOkOaOHO/MSJJSHObfk2/ALauKlfRwZ+oZ83zWZtsdtGhrQOGn+Fo4pnaQZ4lAdmPdAhGBy5W9EBlQGVAsqBFqBFqBFqAyIFkQGRA8iB5EDEaCbWIJhiCYagmAgkgaBoBAIBBBAkCQRLT1QFj1QLJ1180DyhAWQKyBFAIBAiEBZArICyAsgVkBlQGVAZUDyoHkQMMQSDEDDUEsqBgIJBAIGgEAgaAQf//Z"/>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22864674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Content kalender</a:t>
            </a:r>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59</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26" name="Picture 2" descr="C:\Users\HP\AppData\Local\Temp\x10sctmp.png"/>
          <p:cNvPicPr>
            <a:picLocks noChangeAspect="1" noChangeArrowheads="1"/>
          </p:cNvPicPr>
          <p:nvPr/>
        </p:nvPicPr>
        <p:blipFill rotWithShape="1">
          <a:blip r:embed="rId3">
            <a:extLst>
              <a:ext uri="{28A0092B-C50C-407E-A947-70E740481C1C}">
                <a14:useLocalDpi xmlns:a14="http://schemas.microsoft.com/office/drawing/2010/main" val="0"/>
              </a:ext>
            </a:extLst>
          </a:blip>
          <a:srcRect t="13819"/>
          <a:stretch/>
        </p:blipFill>
        <p:spPr bwMode="auto">
          <a:xfrm>
            <a:off x="1631504" y="1988840"/>
            <a:ext cx="9036496" cy="3677143"/>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2401CEF5-8767-AF44-B699-2875557B7982}"/>
              </a:ext>
            </a:extLst>
          </p:cNvPr>
          <p:cNvSpPr txBox="1"/>
          <p:nvPr/>
        </p:nvSpPr>
        <p:spPr>
          <a:xfrm rot="959443">
            <a:off x="3939311" y="3817364"/>
            <a:ext cx="4726802" cy="769441"/>
          </a:xfrm>
          <a:prstGeom prst="rect">
            <a:avLst/>
          </a:prstGeom>
          <a:noFill/>
        </p:spPr>
        <p:txBody>
          <a:bodyPr wrap="square" rtlCol="0">
            <a:spAutoFit/>
          </a:bodyPr>
          <a:lstStyle/>
          <a:p>
            <a:pPr algn="ctr"/>
            <a:r>
              <a:rPr lang="nl-NL" sz="4400" dirty="0">
                <a:solidFill>
                  <a:srgbClr val="FF0000"/>
                </a:solidFill>
              </a:rPr>
              <a:t>Voorbeeld</a:t>
            </a:r>
          </a:p>
        </p:txBody>
      </p:sp>
    </p:spTree>
    <p:extLst>
      <p:ext uri="{BB962C8B-B14F-4D97-AF65-F5344CB8AC3E}">
        <p14:creationId xmlns:p14="http://schemas.microsoft.com/office/powerpoint/2010/main" val="36996047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Content Marketing Cases</a:t>
            </a:r>
          </a:p>
        </p:txBody>
      </p:sp>
      <p:sp>
        <p:nvSpPr>
          <p:cNvPr id="4" name="Tijdelijke aanduiding voor voettekst 3"/>
          <p:cNvSpPr>
            <a:spLocks noGrp="1"/>
          </p:cNvSpPr>
          <p:nvPr>
            <p:ph type="ftr" sz="quarter" idx="4294967295"/>
          </p:nvPr>
        </p:nvSpPr>
        <p:spPr>
          <a:xfrm>
            <a:off x="4648200" y="6356351"/>
            <a:ext cx="2895600" cy="365125"/>
          </a:xfrm>
        </p:spPr>
        <p:txBody>
          <a:bodyPr/>
          <a:lstStyle/>
          <a:p>
            <a:endParaRPr lang="en-US" dirty="0"/>
          </a:p>
        </p:txBody>
      </p:sp>
      <p:sp>
        <p:nvSpPr>
          <p:cNvPr id="5" name="Tijdelijke aanduiding voor dianummer 4"/>
          <p:cNvSpPr>
            <a:spLocks noGrp="1"/>
          </p:cNvSpPr>
          <p:nvPr>
            <p:ph type="sldNum" sz="quarter" idx="12"/>
          </p:nvPr>
        </p:nvSpPr>
        <p:spPr/>
        <p:txBody>
          <a:bodyPr/>
          <a:lstStyle/>
          <a:p>
            <a:fld id="{8B37D5FE-740C-46F5-801A-FA5477D9711F}" type="slidenum">
              <a:rPr lang="en-US" smtClean="0"/>
              <a:pPr/>
              <a:t>6</a:t>
            </a:fld>
            <a:endParaRPr lang="en-US"/>
          </a:p>
        </p:txBody>
      </p:sp>
      <p:sp>
        <p:nvSpPr>
          <p:cNvPr id="6" name="Tekstvak 5">
            <a:extLst>
              <a:ext uri="{FF2B5EF4-FFF2-40B4-BE49-F238E27FC236}">
                <a16:creationId xmlns:a16="http://schemas.microsoft.com/office/drawing/2014/main" id="{8C4C1FDA-9E24-264B-8515-E907D2531C73}"/>
              </a:ext>
            </a:extLst>
          </p:cNvPr>
          <p:cNvSpPr txBox="1"/>
          <p:nvPr/>
        </p:nvSpPr>
        <p:spPr>
          <a:xfrm>
            <a:off x="5663952" y="3302219"/>
            <a:ext cx="1378496" cy="584775"/>
          </a:xfrm>
          <a:prstGeom prst="rect">
            <a:avLst/>
          </a:prstGeom>
          <a:noFill/>
        </p:spPr>
        <p:txBody>
          <a:bodyPr wrap="square" rtlCol="0">
            <a:spAutoFit/>
          </a:bodyPr>
          <a:lstStyle/>
          <a:p>
            <a:r>
              <a:rPr lang="nl-NL" sz="3200" dirty="0"/>
              <a:t>logo</a:t>
            </a:r>
          </a:p>
        </p:txBody>
      </p:sp>
    </p:spTree>
    <p:extLst>
      <p:ext uri="{BB962C8B-B14F-4D97-AF65-F5344CB8AC3E}">
        <p14:creationId xmlns:p14="http://schemas.microsoft.com/office/powerpoint/2010/main" val="154955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4294967295"/>
          </p:nvPr>
        </p:nvSpPr>
        <p:spPr>
          <a:xfrm>
            <a:off x="4648200" y="6356351"/>
            <a:ext cx="2895600" cy="365125"/>
          </a:xfrm>
        </p:spPr>
        <p:txBody>
          <a:bodyPr/>
          <a:lstStyle/>
          <a:p>
            <a:endParaRPr lang="en-US" dirty="0"/>
          </a:p>
        </p:txBody>
      </p:sp>
      <p:sp>
        <p:nvSpPr>
          <p:cNvPr id="5" name="Tijdelijke aanduiding voor dianummer 4"/>
          <p:cNvSpPr>
            <a:spLocks noGrp="1"/>
          </p:cNvSpPr>
          <p:nvPr>
            <p:ph type="sldNum" sz="quarter" idx="12"/>
          </p:nvPr>
        </p:nvSpPr>
        <p:spPr/>
        <p:txBody>
          <a:bodyPr/>
          <a:lstStyle/>
          <a:p>
            <a:fld id="{8B37D5FE-740C-46F5-801A-FA5477D9711F}" type="slidenum">
              <a:rPr lang="en-US" smtClean="0"/>
              <a:pPr/>
              <a:t>60</a:t>
            </a:fld>
            <a:endParaRPr lang="en-US"/>
          </a:p>
        </p:txBody>
      </p:sp>
      <p:pic>
        <p:nvPicPr>
          <p:cNvPr id="7" name="Picture 2" descr="Permalink voor ingesloten afbee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7768" y="15330"/>
            <a:ext cx="4752528" cy="6104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867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descr="http://www.solidsprocessing.nl/images/_SP/comp/_cp_img/7503-1.jpg?53260cd1f2917"/>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999656" y="160338"/>
            <a:ext cx="6664594" cy="666459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fontScale="90000"/>
          </a:bodyPr>
          <a:lstStyle/>
          <a:p>
            <a:r>
              <a:rPr lang="nl-NL" dirty="0"/>
              <a:t>Content Marketing Case:</a:t>
            </a:r>
            <a:br>
              <a:rPr lang="nl-NL" dirty="0"/>
            </a:br>
            <a:r>
              <a:rPr lang="nl-NL" dirty="0" err="1"/>
              <a:t>Hitma</a:t>
            </a:r>
            <a:endParaRPr lang="nl-NL" dirty="0"/>
          </a:p>
        </p:txBody>
      </p:sp>
      <p:sp>
        <p:nvSpPr>
          <p:cNvPr id="3" name="Tijdelijke aanduiding voor inhoud 2"/>
          <p:cNvSpPr>
            <a:spLocks noGrp="1"/>
          </p:cNvSpPr>
          <p:nvPr>
            <p:ph idx="1"/>
          </p:nvPr>
        </p:nvSpPr>
        <p:spPr/>
        <p:txBody>
          <a:bodyPr>
            <a:normAutofit/>
          </a:bodyPr>
          <a:lstStyle/>
          <a:p>
            <a:r>
              <a:rPr lang="en-US" dirty="0" err="1"/>
              <a:t>Technisch</a:t>
            </a:r>
            <a:r>
              <a:rPr lang="en-US" dirty="0"/>
              <a:t> </a:t>
            </a:r>
            <a:r>
              <a:rPr lang="en-US" dirty="0" err="1"/>
              <a:t>toeleverancier</a:t>
            </a:r>
            <a:endParaRPr lang="en-US" dirty="0"/>
          </a:p>
          <a:p>
            <a:r>
              <a:rPr lang="en-US" dirty="0" err="1"/>
              <a:t>Veel</a:t>
            </a:r>
            <a:r>
              <a:rPr lang="en-US" dirty="0"/>
              <a:t> </a:t>
            </a:r>
            <a:r>
              <a:rPr lang="en-US" dirty="0" err="1"/>
              <a:t>gebruik</a:t>
            </a:r>
            <a:r>
              <a:rPr lang="en-US" dirty="0"/>
              <a:t> van </a:t>
            </a:r>
            <a:r>
              <a:rPr lang="en-US" dirty="0" err="1"/>
              <a:t>klantcases</a:t>
            </a:r>
            <a:r>
              <a:rPr lang="en-US" dirty="0"/>
              <a:t> (‘</a:t>
            </a:r>
            <a:r>
              <a:rPr lang="en-US" dirty="0" err="1"/>
              <a:t>implicietjes</a:t>
            </a:r>
            <a:r>
              <a:rPr lang="en-US" dirty="0"/>
              <a:t>’’):</a:t>
            </a:r>
          </a:p>
          <a:p>
            <a:pPr lvl="1"/>
            <a:r>
              <a:rPr lang="en-US" dirty="0" err="1"/>
              <a:t>Projectomschrijving</a:t>
            </a:r>
            <a:endParaRPr lang="en-US" dirty="0"/>
          </a:p>
          <a:p>
            <a:pPr lvl="1"/>
            <a:r>
              <a:rPr lang="en-US" dirty="0" err="1"/>
              <a:t>Problemen</a:t>
            </a:r>
            <a:r>
              <a:rPr lang="en-US" dirty="0"/>
              <a:t> </a:t>
            </a:r>
            <a:r>
              <a:rPr lang="en-US" dirty="0" err="1"/>
              <a:t>tijdens</a:t>
            </a:r>
            <a:r>
              <a:rPr lang="en-US" dirty="0"/>
              <a:t> </a:t>
            </a:r>
            <a:r>
              <a:rPr lang="en-US" dirty="0" err="1"/>
              <a:t>uitvoering</a:t>
            </a:r>
            <a:endParaRPr lang="en-US" dirty="0"/>
          </a:p>
          <a:p>
            <a:pPr lvl="1"/>
            <a:r>
              <a:rPr lang="en-US" dirty="0" err="1"/>
              <a:t>Oplossingen</a:t>
            </a:r>
            <a:r>
              <a:rPr lang="en-US" dirty="0"/>
              <a:t> door </a:t>
            </a:r>
            <a:r>
              <a:rPr lang="en-US" dirty="0" err="1"/>
              <a:t>Hitma</a:t>
            </a:r>
            <a:endParaRPr lang="en-US" dirty="0"/>
          </a:p>
          <a:p>
            <a:r>
              <a:rPr lang="en-US" dirty="0"/>
              <a:t>De ‘</a:t>
            </a:r>
            <a:r>
              <a:rPr lang="en-US" dirty="0" err="1"/>
              <a:t>Breekplatenspecialist</a:t>
            </a:r>
            <a:r>
              <a:rPr lang="en-US" dirty="0"/>
              <a:t>’ (‘thought leader’)</a:t>
            </a:r>
          </a:p>
          <a:p>
            <a:r>
              <a:rPr lang="en-US" dirty="0"/>
              <a:t>Tips: </a:t>
            </a:r>
            <a:r>
              <a:rPr lang="en-US" dirty="0" err="1"/>
              <a:t>menselijkheid</a:t>
            </a:r>
            <a:r>
              <a:rPr lang="en-US" dirty="0"/>
              <a:t> in blogs, </a:t>
            </a:r>
            <a:r>
              <a:rPr lang="en-US" dirty="0" err="1"/>
              <a:t>enthousiasme</a:t>
            </a:r>
            <a:r>
              <a:rPr lang="en-US" dirty="0"/>
              <a:t> </a:t>
            </a:r>
            <a:r>
              <a:rPr lang="en-US" dirty="0" err="1"/>
              <a:t>delen</a:t>
            </a:r>
            <a:r>
              <a:rPr lang="en-US" dirty="0"/>
              <a:t> </a:t>
            </a:r>
            <a:endParaRPr lang="nl-NL" dirty="0"/>
          </a:p>
          <a:p>
            <a:endParaRPr lang="nl-NL" dirty="0"/>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7</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 name="Afbeelding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3216" y="5373216"/>
            <a:ext cx="1484784" cy="1484784"/>
          </a:xfrm>
          <a:prstGeom prst="rect">
            <a:avLst/>
          </a:prstGeom>
        </p:spPr>
      </p:pic>
    </p:spTree>
    <p:extLst>
      <p:ext uri="{BB962C8B-B14F-4D97-AF65-F5344CB8AC3E}">
        <p14:creationId xmlns:p14="http://schemas.microsoft.com/office/powerpoint/2010/main" val="21177855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524000" y="571500"/>
            <a:ext cx="9144000" cy="5715000"/>
          </a:xfrm>
          <a:prstGeom prst="rect">
            <a:avLst/>
          </a:prstGeom>
        </p:spPr>
      </p:pic>
      <p:pic>
        <p:nvPicPr>
          <p:cNvPr id="19458" name="Picture 2" descr="http://www.pieterbas.nl/wp-content/uploads/2012/06/Logo-PieterBas-Pieter-Bas-Automatiser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7481" y="5445225"/>
            <a:ext cx="2916766" cy="125061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fontScale="90000"/>
          </a:bodyPr>
          <a:lstStyle/>
          <a:p>
            <a:r>
              <a:rPr lang="nl-NL" dirty="0"/>
              <a:t>Content Marketing Case:</a:t>
            </a:r>
            <a:br>
              <a:rPr lang="nl-NL" dirty="0"/>
            </a:br>
            <a:r>
              <a:rPr lang="nl-NL" dirty="0" err="1"/>
              <a:t>PieterBas</a:t>
            </a:r>
            <a:endParaRPr lang="nl-NL" dirty="0"/>
          </a:p>
        </p:txBody>
      </p:sp>
      <p:sp>
        <p:nvSpPr>
          <p:cNvPr id="3" name="Tijdelijke aanduiding voor inhoud 2"/>
          <p:cNvSpPr>
            <a:spLocks noGrp="1"/>
          </p:cNvSpPr>
          <p:nvPr>
            <p:ph idx="1"/>
          </p:nvPr>
        </p:nvSpPr>
        <p:spPr/>
        <p:txBody>
          <a:bodyPr>
            <a:normAutofit/>
          </a:bodyPr>
          <a:lstStyle/>
          <a:p>
            <a:r>
              <a:rPr lang="en-US" dirty="0" err="1"/>
              <a:t>Automatisering</a:t>
            </a:r>
            <a:r>
              <a:rPr lang="en-US" dirty="0"/>
              <a:t> </a:t>
            </a:r>
            <a:r>
              <a:rPr lang="en-US" dirty="0" err="1"/>
              <a:t>voor</a:t>
            </a:r>
            <a:r>
              <a:rPr lang="en-US" dirty="0"/>
              <a:t> </a:t>
            </a:r>
            <a:r>
              <a:rPr lang="en-US" dirty="0" err="1"/>
              <a:t>afvalverwerkers</a:t>
            </a:r>
            <a:endParaRPr lang="en-US" dirty="0"/>
          </a:p>
          <a:p>
            <a:r>
              <a:rPr lang="en-US" dirty="0" err="1"/>
              <a:t>Besef</a:t>
            </a:r>
            <a:r>
              <a:rPr lang="en-US" dirty="0"/>
              <a:t> in 2011: ‘</a:t>
            </a:r>
            <a:r>
              <a:rPr lang="en-US" dirty="0" err="1"/>
              <a:t>Klassieke</a:t>
            </a:r>
            <a:r>
              <a:rPr lang="en-US" dirty="0"/>
              <a:t>’ (outbound) marketing </a:t>
            </a:r>
            <a:r>
              <a:rPr lang="en-US" dirty="0" err="1"/>
              <a:t>werkte</a:t>
            </a:r>
            <a:r>
              <a:rPr lang="en-US" dirty="0"/>
              <a:t> </a:t>
            </a:r>
            <a:r>
              <a:rPr lang="en-US" dirty="0" err="1"/>
              <a:t>niet</a:t>
            </a:r>
            <a:r>
              <a:rPr lang="en-US" dirty="0"/>
              <a:t> </a:t>
            </a:r>
            <a:r>
              <a:rPr lang="en-US" dirty="0" err="1"/>
              <a:t>meer</a:t>
            </a:r>
            <a:endParaRPr lang="en-US" dirty="0"/>
          </a:p>
          <a:p>
            <a:r>
              <a:rPr lang="en-US" dirty="0"/>
              <a:t>Marketing </a:t>
            </a:r>
            <a:r>
              <a:rPr lang="en-US" dirty="0" err="1"/>
              <a:t>vanaf</a:t>
            </a:r>
            <a:r>
              <a:rPr lang="en-US" dirty="0"/>
              <a:t> 2012: Content Marketing:</a:t>
            </a:r>
          </a:p>
          <a:p>
            <a:pPr lvl="1"/>
            <a:r>
              <a:rPr lang="en-US" dirty="0"/>
              <a:t>Blog </a:t>
            </a:r>
            <a:r>
              <a:rPr lang="en-US" dirty="0" err="1"/>
              <a:t>centraal</a:t>
            </a:r>
            <a:endParaRPr lang="en-US" dirty="0"/>
          </a:p>
          <a:p>
            <a:pPr lvl="1"/>
            <a:r>
              <a:rPr lang="en-US" dirty="0" err="1"/>
              <a:t>Middelen</a:t>
            </a:r>
            <a:r>
              <a:rPr lang="en-US" dirty="0"/>
              <a:t> van offline </a:t>
            </a:r>
            <a:r>
              <a:rPr lang="en-US" dirty="0" err="1"/>
              <a:t>naar</a:t>
            </a:r>
            <a:r>
              <a:rPr lang="en-US" dirty="0"/>
              <a:t> online</a:t>
            </a:r>
          </a:p>
          <a:p>
            <a:r>
              <a:rPr lang="en-US" dirty="0"/>
              <a:t>Indirect effect op </a:t>
            </a:r>
            <a:r>
              <a:rPr lang="en-US" dirty="0" err="1"/>
              <a:t>medewerkertevredenheid</a:t>
            </a:r>
            <a:endParaRPr lang="nl-NL" dirty="0"/>
          </a:p>
          <a:p>
            <a:endParaRPr lang="nl-NL" dirty="0"/>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8</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17385146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Content Marketing Case:</a:t>
            </a:r>
            <a:br>
              <a:rPr lang="nl-NL" dirty="0"/>
            </a:br>
            <a:r>
              <a:rPr lang="nl-NL" dirty="0" err="1"/>
              <a:t>Huybregts</a:t>
            </a:r>
            <a:r>
              <a:rPr lang="nl-NL" dirty="0"/>
              <a:t> </a:t>
            </a:r>
            <a:r>
              <a:rPr lang="nl-NL" dirty="0" err="1"/>
              <a:t>Relou</a:t>
            </a:r>
            <a:endParaRPr lang="nl-NL" dirty="0"/>
          </a:p>
        </p:txBody>
      </p:sp>
      <p:sp>
        <p:nvSpPr>
          <p:cNvPr id="3" name="Tijdelijke aanduiding voor inhoud 2"/>
          <p:cNvSpPr>
            <a:spLocks noGrp="1"/>
          </p:cNvSpPr>
          <p:nvPr>
            <p:ph idx="1"/>
          </p:nvPr>
        </p:nvSpPr>
        <p:spPr/>
        <p:txBody>
          <a:bodyPr>
            <a:normAutofit/>
          </a:bodyPr>
          <a:lstStyle/>
          <a:p>
            <a:r>
              <a:rPr lang="en-US" dirty="0" err="1"/>
              <a:t>Bouwbedrijf</a:t>
            </a:r>
            <a:r>
              <a:rPr lang="en-US" dirty="0"/>
              <a:t> </a:t>
            </a:r>
            <a:r>
              <a:rPr lang="en-US" dirty="0" err="1"/>
              <a:t>sinds</a:t>
            </a:r>
            <a:r>
              <a:rPr lang="en-US" dirty="0"/>
              <a:t> 1873</a:t>
            </a:r>
          </a:p>
          <a:p>
            <a:r>
              <a:rPr lang="en-US" dirty="0"/>
              <a:t>Cold calling </a:t>
            </a:r>
            <a:r>
              <a:rPr lang="en-US" dirty="0" err="1"/>
              <a:t>werkte</a:t>
            </a:r>
            <a:r>
              <a:rPr lang="en-US" dirty="0"/>
              <a:t> </a:t>
            </a:r>
            <a:r>
              <a:rPr lang="en-US" dirty="0" err="1"/>
              <a:t>niet</a:t>
            </a:r>
            <a:r>
              <a:rPr lang="en-US" dirty="0"/>
              <a:t> </a:t>
            </a:r>
            <a:r>
              <a:rPr lang="en-US" dirty="0" err="1"/>
              <a:t>langer</a:t>
            </a:r>
            <a:r>
              <a:rPr lang="en-US" dirty="0"/>
              <a:t>…</a:t>
            </a:r>
          </a:p>
          <a:p>
            <a:r>
              <a:rPr lang="en-US" dirty="0"/>
              <a:t>…maar ‘</a:t>
            </a:r>
            <a:r>
              <a:rPr lang="en-US" dirty="0" err="1"/>
              <a:t>kennis</a:t>
            </a:r>
            <a:r>
              <a:rPr lang="en-US" dirty="0"/>
              <a:t> </a:t>
            </a:r>
            <a:r>
              <a:rPr lang="en-US" dirty="0" err="1"/>
              <a:t>delen</a:t>
            </a:r>
            <a:r>
              <a:rPr lang="en-US" dirty="0"/>
              <a:t>’ </a:t>
            </a:r>
            <a:r>
              <a:rPr lang="en-US" dirty="0" err="1"/>
              <a:t>zat</a:t>
            </a:r>
            <a:r>
              <a:rPr lang="en-US" dirty="0"/>
              <a:t> al in de </a:t>
            </a:r>
            <a:r>
              <a:rPr lang="en-US" dirty="0" err="1"/>
              <a:t>genen</a:t>
            </a:r>
            <a:endParaRPr lang="en-US" dirty="0"/>
          </a:p>
          <a:p>
            <a:r>
              <a:rPr lang="nl-NL" dirty="0"/>
              <a:t>Management gelooft in Content Marketing</a:t>
            </a:r>
          </a:p>
          <a:p>
            <a:endParaRPr lang="nl-NL" dirty="0"/>
          </a:p>
        </p:txBody>
      </p:sp>
      <p:sp>
        <p:nvSpPr>
          <p:cNvPr id="5" name="Tijdelijke aanduiding voor voettekst 4"/>
          <p:cNvSpPr>
            <a:spLocks noGrp="1"/>
          </p:cNvSpPr>
          <p:nvPr>
            <p:ph type="ftr" sz="quarter" idx="4294967295"/>
          </p:nvPr>
        </p:nvSpPr>
        <p:spPr>
          <a:xfrm>
            <a:off x="4648200" y="6356351"/>
            <a:ext cx="2895600"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8B37D5FE-740C-46F5-801A-FA5477D9711F}" type="slidenum">
              <a:rPr lang="en-US" smtClean="0"/>
              <a:pPr/>
              <a:t>9</a:t>
            </a:fld>
            <a:endParaRPr lang="en-US"/>
          </a:p>
        </p:txBody>
      </p:sp>
      <p:sp>
        <p:nvSpPr>
          <p:cNvPr id="8" name="AutoShape 2"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data:image/jpeg;base64,/9j/4AAQSkZJRgABAQAAAQABAAD/2wCEAAkGBxISEBUTEBAUFRQSFBUWGBcVFhgVFRsXFBcYFxQXGBYYHCggGR0nHBUUITEhJSkrLy4vFx8zODMsQygtLisBCgoKDg0OGxAQGywkHyUyLCwsNCwtLCwsLCwsLC0sLCwsLCwsLCw0LCwsLiwsLCwsLCwsLCwsLCwsLDQsLCwsLP/AABEIAMwAzAMBIgACEQEDEQH/xAAbAAEAAgMBAQAAAAAAAAAAAAAABQYBBAcDAv/EAD8QAAIBAgMFBQQIBAUFAAAAAAABAgMRBAUhBhIxQVFhcYGRoRMiMkIzUnKSscHR8BYjouFDU2KCshQVY8LS/8QAGgEBAAIDAQAAAAAAAAAAAAAAAAMEAQIFBv/EACwRAAICAQMDAwMDBQAAAAAAAAABAgMRBCExBRJBEzJRInGRFKGxIzNhgcH/2gAMAwEAAhEDEQA/AKMADIAAAAAAAAAAAAAAAAAAAAAAAAAAAAAAAAAAAAAAAAAAAAAAAAAAAAAAAAAAAAAAAAAAAAAAAAAAAAAAAAAAAAAAAAAAAAAAAAAAAAAAAAAAAAAAAAAAAAAAB64XDTqTUIRbk+X593aYbSWWDyN/CZNiKqvClK3V+6vXj4FxyXZ2nRSlNKdTq9UuyK/Pj3E2cq7qaTxWiGVvwUL+EsT/AOP7/wDY0sXkeIp6ypSaXOPvLv01S7zpQK8ep2J74ZorWckYOiZxkFKum0typykvwkuffxKFjcJOlNwqK0l6rk12HU02rhctufgmjNSPAAFo3AAAAAAAAAAAAAAABKYDLb4etWktIxtHtbau/D8zXyrL5V6ihHvk7X3Y9S47SUY0sDKEFaMdyK8ZIp6jUds41rltfgjlPDSRQgAXCQAAA+oRbaSTbbskuLb4I6Js/k8cPDXWpL4n+EV2L1IHYnLd6TrSWkNI3+tbV+Ct5lzOJ1HU5fpJ/cgtl4QAByyEAAGARmeZPHEQ10nH4Zfk+qZJlf2ozv2MfZ03/MkuP1U+ffxsT6ZWOxdnJtHOdikYijKE3CXxRbTs7q67TzDf7/E26mWVlTVV0pbkuDt6tcUu1npu5LGWi3n5NQAGcmQADIAAAAAABs5fgZ1pqFNXfN8kurJHJ9natZpyThT+s+L+yuffwLvl+Ap0YblONlzfN9rfMoanXRrWI7sinZjg88oyyGHp7kNW7OUucmRm29S2GS+tUS8k5fjFFhKft7W96lDopSfjZL/izl6Tus1Ccvv+CKveRVAAejLQAABO4baWdKlGnRpxW6tXL3m29W7aLi+01au0GKlxrSX2bR/4pGrhMvq1fo6cpdttPvPREvh9ka8rbzhDx3peSVvUpyWmrbbxk0+lEXLNa7d3WqX+0z1p55iU7qvPTq7ryehMfwXP/Pj91/qeVfY6svgqQl33j+pr+o0sttvwY7oHzhNr60fpIxmu7dl6aehYst2ioVrLe3JP5ZaeT4Mo+MyqtS+kpSiuujj95XRpms9FRbvH9jDrjI62ctzPe9tU3772/K9+PElMk2kqUWo1G50+nGUfsv8AItv/AEuGxKjVcITvwlz05P8ARlWClo5NzWz8mi+h7lS2YyX28t+ov5UX95rl3dS+qKta2hilTjFKMYqKXBLRH0U9RqJXzy+PBpOXc8kLmOzVCrdpezl1hw8Y8PKxXMw2Wq005KcJRXVqD/qdvUs2b5/SoaX36n1Fy+0+X70KTmmbVa7vUlpfSC0ivDn3sv6L9Q8b7f5JK1I0T6VN2vZ27tP3wEINuyTbfJcTomzWBlSw0Y1F7zblZ8r8u8vanUqmOeWSTn2nPVRl9WXkzZw+U15/DRm787WXm7I6ajJz31R+IkfrMo2D2RrS1qSjBdL70vTQsWW7O0KNnu781809fJcF+JLgp26y2zbOERym2AAVcmgOdbUYn2mKnbhD3F/t4+rfkX7H4lUqU5v5Yt+PI5ZKTbbfFu772dXpleZOf+ieleTAAO0TgkdnqUZYqlGUVKLk7p6p2i2Rxv5BUUcVSb+ul4y91erI7vYzEuDpcVZWXAyAeU5KQBhsRd+Dv3amcNjAavxK/nGy9OonKilTn0+Rvu5eBYQSVXTreYs2UmuDlOJw8qc3CpFxkuT/AHqu03sjziWHnfjTl8UeX2l2l0z7KI4inwSqR+CXDwfYzndSm4ycZK0ouzXRo7tF0dTDDX3LEZKaOq0a0ZxUoO8ZK6a7SqbVZ7UhUdGk93dS3pfM20nZPkrNdp57F5naXsJPSV3DsfFpd9r+BvbQ7NutP2lKUVJpKSlfddtL3SduCOdXVCjUYt48ESSjLcpLf77ySynJKuIfurdhznLh4dX3eaLDlOyUY2liGpv6q+Dxb1l+BZoxSVkrJckWNR1CKWKzedqW0SOynJaWHXuK8+c5cfDouxEkAcic5TeZPJA3nkAA1MAAAAA+K1VQi5SdoxTb7lqMZ4MorG3GOtGNFPWT3pdy0ivPX/b2lONrMsZKtVlUl8z0XRLRLyNU9PpavSrUS3BYQABYNgZhNppp2ad0+1cDAMPgHTp5pTjQVacrRlFPtu+SXNlSzPayrNtUf5ceujm/F6R8PMgp1pSUYuTahdRTeivxsfeDwk6s9ynFyl2cl1b5Io16GqtuU9/+EUa0t2Yq4qpJ3lUm2+smz5hWlHhKS7m0SlbLKFHSviG5/Vox3rd8pWXTozTnHDu+7KrF8t5KS8d13Xr3FmMoNbLb7G6aZI5ZtRWpu1R+1h/q+Jd0ufiXXL8dTrQ36crrnyafRrkcvnG2l0+1ao38izN4eqpfJLSa6rr3oqarRRnFygt/5NJ1prKOlFP22y5KUa0V8T3Zd/yvy/At8ZXSa4Ph3cUzSzvC+1w9SFrtxbX2o+9H1XqcnS2Ou1Mgg8M5rQquElKL1i013p3R1LCYhVKcZrhOKa8f7nKi/bGVt7CpP5JyXg/e/NrwOn1OvMFNE9q2yTc5pcWl32Rq1M0oR+KvTXfJFC2hxE54mpvt+7JxSfBJaKy8CNI6umJxTlI1VWVk6PPaHCp29tHwUmvNKxI0asZRUoyTT1TWqZycvGw8ZKhLevuufu36W963iR6rRQqr7ov8mJ1qKyWMAHMIQADABUttM1/wIPnedv6Y/n5E1n2arD0r6OctILt6vsRzmpNyblJ3bbbb5t6nV6dpnJ+pLxwTVQy8nyADtlgAAAAAAFjnmFOhhIRwz/mVk9+Wm8raPu14eLK4COytTxnj+TDWQEyQyClCWJpxqJOLlwfBuzaXbrbTmXDajKnWpL2cU503dKyu180U/XwXQhu1Ua7FBrk1c1F4Ofg9quFqQXvwlHW2qaV+y/E8Symmtjc6LstXc8JTbeqvH7rsvSxKyV1brp5kNshS3cJG/GTnL+qy9IolMXVUKc5PhGMpPwVzzFy/rNL5KkvccsqwtJpcm15MuGwf0dX7UfwZTb9eJdthaVqM5fWnb7sf7na1/wDYZPb7SRzHIaFaW/OLUubi92/S+h4UtlcKuMZPvk/ysTRk4cdRalhSZX7mvJG08gw0eFCPjeXpJkjCCSSSSS4JKyXYkjINJ2Tl7mYbyAAamAauZY+FCm5z4LRLm30RjMswhQhv1H3JcW+iOe5vmk8RPenol8MVwS/XtLul0jueXwSQh3HxmePnXqOc+fBckuSRqAHoYxUVhFrgAAyAAAAAAAAADKduHLUnqG1teMN1qMmlpJrXx6kACOymFnuRhxT5NrH5hUrS3qs2+i+VLolwRnK8BKvVUI8/ifJR5t/voa9JR3lvtqPNxV3bsTa/E6Ds88KobuGknfV3+N96dny4dpX1N3ow+lGs5dq2JSjSUIqMdFFJLuXAr+2mYKFL2SfvVOPZFcfN2JXNszhh4b03dv4Y85Pp2LtOdY7FyrVHUm/el6JcEu452h00rJ+pLhfuQ1wy8s1y/U28Jl90vfjBN/aqSXHucl4Irey2V+2rKUl7lNpvtfyx87Pw7S+YvDxqQlCavGSs1+a7U9SbX3x74w8Lk2tks4Ocf95xG9ve3qXvf4nu/d+H0N/C7WYiNt7dmu1Wb8Y/obWK2Nn/AIVWLV+E7xdu9J38kReI2exMONJtf6WpL0ZZUtLYsbG+YMncPtnDT2lGS6uLT9Hb8SVwu0WGqOyq2b5TTj4Xenkc7qU5R0nFxfSSafkz5ZrLp1MvbsYdUXwdbRE5zn1OgrfHU5RX/s+S9So/xFWVGNKEt3dVnNfG1d215aWWhEt348+NyvT0zfNnBrGr5NnMMfUrz3qsrvkuSXRI1QDrRiorCJ0kuAADYAAAAAAAAAAAAAAAAymYAB6Vq0pu85Sk+F5Nt2XBas8wDGFwC25XtLh6NJQVGorcbKErvm221c2/4yof5dbyh/8AZRwU5aGqTy8kbrTLrU2zpfLSqN9u7H1TZpV9spv6OlGPa22/SxVwZjoaV4CriSOOzuvWTU6js/lj7q7tNfUjgC1GEYrEUSLYAA2AAAAAAAAAAAAAAAAAAAAAAAAAAAAAAAAAAAAAAAAAAAAAAAAAAAAAAAAAAAAAAAAAAAAAAAAAAAAAAAAAAAAAAAAAA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2530" name="Picture 2" descr="Huybregts Relo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976" y="4415404"/>
            <a:ext cx="4541764" cy="2270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812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5693</TotalTime>
  <Words>28663</Words>
  <Application>Microsoft Macintosh PowerPoint</Application>
  <PresentationFormat>Breedbeeld</PresentationFormat>
  <Paragraphs>814</Paragraphs>
  <Slides>60</Slides>
  <Notes>60</Notes>
  <HiddenSlides>21</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60</vt:i4>
      </vt:variant>
    </vt:vector>
  </HeadingPairs>
  <TitlesOfParts>
    <vt:vector size="63" baseType="lpstr">
      <vt:lpstr>Arial</vt:lpstr>
      <vt:lpstr>Calibri</vt:lpstr>
      <vt:lpstr>Kantoorthema</vt:lpstr>
      <vt:lpstr>Content Marketing Plan [bedrijf/merk]</vt:lpstr>
      <vt:lpstr>Agenda</vt:lpstr>
      <vt:lpstr>Content Marketing: Introductie</vt:lpstr>
      <vt:lpstr>De teloorgang van ‘klassieke’ marketing: nee nee</vt:lpstr>
      <vt:lpstr>PowerPoint-presentatie</vt:lpstr>
      <vt:lpstr>Content Marketing Cases</vt:lpstr>
      <vt:lpstr>Content Marketing Case: Hitma</vt:lpstr>
      <vt:lpstr>Content Marketing Case: PieterBas</vt:lpstr>
      <vt:lpstr>Content Marketing Case: Huybregts Relou</vt:lpstr>
      <vt:lpstr>Content Marketing Case: Heembouw</vt:lpstr>
      <vt:lpstr>Content Marketing Case: Limburgia</vt:lpstr>
      <vt:lpstr>Charlotte’s Law</vt:lpstr>
      <vt:lpstr>Visser&amp;Visser Accountancy</vt:lpstr>
      <vt:lpstr>Robeco</vt:lpstr>
      <vt:lpstr>ABAB</vt:lpstr>
      <vt:lpstr>Linde Gas</vt:lpstr>
      <vt:lpstr>Heijmans</vt:lpstr>
      <vt:lpstr>Xelvin</vt:lpstr>
      <vt:lpstr>Fluke</vt:lpstr>
      <vt:lpstr>NXP</vt:lpstr>
      <vt:lpstr>Reynaers</vt:lpstr>
      <vt:lpstr>Baker Tilly Berk</vt:lpstr>
      <vt:lpstr>Foodreporter</vt:lpstr>
      <vt:lpstr>Sligro</vt:lpstr>
      <vt:lpstr>Slenders Beauty</vt:lpstr>
      <vt:lpstr>www.functioneel-beheerder.com</vt:lpstr>
      <vt:lpstr>Ricoh</vt:lpstr>
      <vt:lpstr>Content Marketing analyse</vt:lpstr>
      <vt:lpstr>Content Marketing-analyse: Intern/Medewerkers</vt:lpstr>
      <vt:lpstr>Content Marketing-analyse: Klanten</vt:lpstr>
      <vt:lpstr>Content Marketing bij [bedrijf/merk]: Strategie</vt:lpstr>
      <vt:lpstr>Witte-vlekkenplan: inhoud</vt:lpstr>
      <vt:lpstr>Witte-vlekkenplan: vorm</vt:lpstr>
      <vt:lpstr>Content Marketing-strategie [bedrijf/merk]</vt:lpstr>
      <vt:lpstr>Content Marketing bij [bedrijf/merk]: Strategie: Interne focus</vt:lpstr>
      <vt:lpstr>Content Marketing bij [bedrijf/merk]: Strategie: Interne focus</vt:lpstr>
      <vt:lpstr>Content Marketing bij [bedrijf/merk]: Strategie: Interne focus</vt:lpstr>
      <vt:lpstr>Content Marketing bij [bedrijf/merk]: Strategie: Interne focus</vt:lpstr>
      <vt:lpstr>Content Marketing bij [bedrijf/merk]: Strategie: Interne focus</vt:lpstr>
      <vt:lpstr>Content Marketing-taktiek [bedrijf/merk]</vt:lpstr>
      <vt:lpstr>Content Marketing bij [bedrijf/merk]: Operationele uitwerking</vt:lpstr>
      <vt:lpstr>Zet je content online</vt:lpstr>
      <vt:lpstr>Content Marketing: Algemeen</vt:lpstr>
      <vt:lpstr>Content Marketing: Piramide</vt:lpstr>
      <vt:lpstr>Content Marketing: Video</vt:lpstr>
      <vt:lpstr>Content Marketing: Boeken</vt:lpstr>
      <vt:lpstr>Content Marketing: Overig</vt:lpstr>
      <vt:lpstr>Content Spinning: Het metrolijnenmodel</vt:lpstr>
      <vt:lpstr>Content Marketing: Manager</vt:lpstr>
      <vt:lpstr>Content Marketing: Bloggen</vt:lpstr>
      <vt:lpstr>Bloggen: Waarom?</vt:lpstr>
      <vt:lpstr>‘The cost of remaining anonymous may one day be irrelevance’</vt:lpstr>
      <vt:lpstr>Collega’s (allemaal!)</vt:lpstr>
      <vt:lpstr>Social Media Marketing</vt:lpstr>
      <vt:lpstr>Social Media: Algemeen</vt:lpstr>
      <vt:lpstr>Social Media: Manager</vt:lpstr>
      <vt:lpstr>Plan van aanpak [bedrijf/merk][JAAR]</vt:lpstr>
      <vt:lpstr>Algemeen plan van aanpak [JAAR]</vt:lpstr>
      <vt:lpstr>Content kalender</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Inbound Marketing Strategy Sha6er</dc:title>
  <dc:creator>Edwin en Susan</dc:creator>
  <cp:lastModifiedBy>Edwin Vlems</cp:lastModifiedBy>
  <cp:revision>210</cp:revision>
  <cp:lastPrinted>2015-01-13T17:28:43Z</cp:lastPrinted>
  <dcterms:created xsi:type="dcterms:W3CDTF">2013-10-04T22:06:58Z</dcterms:created>
  <dcterms:modified xsi:type="dcterms:W3CDTF">2019-10-20T20:52:21Z</dcterms:modified>
</cp:coreProperties>
</file>